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7"/>
  </p:notesMasterIdLst>
  <p:sldIdLst>
    <p:sldId id="357" r:id="rId2"/>
    <p:sldId id="403" r:id="rId3"/>
    <p:sldId id="393" r:id="rId4"/>
    <p:sldId id="2801" r:id="rId5"/>
    <p:sldId id="2802" r:id="rId6"/>
    <p:sldId id="646" r:id="rId7"/>
    <p:sldId id="706" r:id="rId8"/>
    <p:sldId id="647" r:id="rId9"/>
    <p:sldId id="707" r:id="rId10"/>
    <p:sldId id="2806" r:id="rId11"/>
    <p:sldId id="710" r:id="rId12"/>
    <p:sldId id="711" r:id="rId13"/>
    <p:sldId id="2808" r:id="rId14"/>
    <p:sldId id="2807" r:id="rId15"/>
    <p:sldId id="2809" r:id="rId16"/>
    <p:sldId id="2796" r:id="rId17"/>
    <p:sldId id="2810" r:id="rId18"/>
    <p:sldId id="2803" r:id="rId19"/>
    <p:sldId id="2813" r:id="rId20"/>
    <p:sldId id="2814" r:id="rId21"/>
    <p:sldId id="2815" r:id="rId22"/>
    <p:sldId id="2812" r:id="rId23"/>
    <p:sldId id="2811" r:id="rId24"/>
    <p:sldId id="2799" r:id="rId25"/>
    <p:sldId id="280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岱 Joker" initials="岱" lastIdx="1" clrIdx="0">
    <p:extLst>
      <p:ext uri="{19B8F6BF-5375-455C-9EA6-DF929625EA0E}">
        <p15:presenceInfo xmlns:p15="http://schemas.microsoft.com/office/powerpoint/2012/main" userId="c4bf4a2c3e503f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4" autoAdjust="0"/>
    <p:restoredTop sz="94660"/>
  </p:normalViewPr>
  <p:slideViewPr>
    <p:cSldViewPr snapToGrid="0">
      <p:cViewPr>
        <p:scale>
          <a:sx n="96" d="100"/>
          <a:sy n="96" d="100"/>
        </p:scale>
        <p:origin x="23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4DE8EC-CBC3-4524-9166-18AF77049699}" type="datetimeFigureOut">
              <a:rPr lang="zh-CN" altLang="en-US" smtClean="0"/>
              <a:t>2020/5/10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04DB8-9992-42C5-AEB4-C795B54BC87F}" type="slidenum">
              <a:rPr lang="zh-CN" altLang="en-US" smtClean="0"/>
              <a:t>‹#›</a:t>
            </a:fld>
            <a:endParaRPr lang="zh-CN" altLang="en-US"/>
          </a:p>
        </p:txBody>
      </p:sp>
    </p:spTree>
    <p:extLst>
      <p:ext uri="{BB962C8B-B14F-4D97-AF65-F5344CB8AC3E}">
        <p14:creationId xmlns:p14="http://schemas.microsoft.com/office/powerpoint/2010/main" val="2894775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9013" y="766763"/>
            <a:ext cx="5119687" cy="3838575"/>
          </a:xfrm>
        </p:spPr>
      </p:sp>
      <p:sp>
        <p:nvSpPr>
          <p:cNvPr id="3" name="备注占位符 2"/>
          <p:cNvSpPr>
            <a:spLocks noGrp="1"/>
          </p:cNvSpPr>
          <p:nvPr>
            <p:ph type="body" idx="1"/>
          </p:nvPr>
        </p:nvSpPr>
        <p:spPr/>
        <p:txBody>
          <a:bodyPr>
            <a:normAutofit/>
          </a:bodyPr>
          <a:lstStyle/>
          <a:p>
            <a:r>
              <a:rPr lang="zh-CN" altLang="en-US" dirty="0"/>
              <a:t>汇报</a:t>
            </a:r>
            <a:r>
              <a:rPr lang="en-US" altLang="zh-CN" dirty="0"/>
              <a:t>15</a:t>
            </a:r>
            <a:r>
              <a:rPr lang="zh-CN" altLang="en-US" dirty="0"/>
              <a:t>分钟，提问</a:t>
            </a:r>
            <a:r>
              <a:rPr lang="en-US" altLang="zh-CN" dirty="0"/>
              <a:t>10</a:t>
            </a:r>
            <a:r>
              <a:rPr lang="zh-CN" altLang="en-US" dirty="0"/>
              <a:t>分钟</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479628-7038-46C5-BFDB-B4D01F73F67E}" type="slidenum">
              <a:rPr kumimoji="0" lang="ja-JP" altLang="en-US" sz="1200" b="0" i="0" u="none" strike="noStrike" kern="1200" cap="none" spc="0" normalizeH="0" baseline="0" noProof="0" smtClean="0">
                <a:ln>
                  <a:noFill/>
                </a:ln>
                <a:solidFill>
                  <a:prstClr val="black"/>
                </a:solidFill>
                <a:effectLst/>
                <a:uLnTx/>
                <a:uFillTx/>
                <a:latin typeface="等线"/>
                <a:ea typeface="游ゴシック" panose="020B0400000000000000"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ja-JP" altLang="en-US" sz="1200" b="0" i="0" u="none" strike="noStrike" kern="1200" cap="none" spc="0" normalizeH="0" baseline="0" noProof="0">
              <a:ln>
                <a:noFill/>
              </a:ln>
              <a:solidFill>
                <a:prstClr val="black"/>
              </a:solidFill>
              <a:effectLst/>
              <a:uLnTx/>
              <a:uFillTx/>
              <a:latin typeface="等线"/>
              <a:ea typeface="游ゴシック" panose="020B0400000000000000" pitchFamily="34" charset="-128"/>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1536677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1401154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1397754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4135480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1195351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1682365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19208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466769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086869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06391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7842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2196547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660351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23642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686008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2382637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9013" y="766763"/>
            <a:ext cx="5119687" cy="3838575"/>
          </a:xfrm>
        </p:spPr>
      </p:sp>
      <p:sp>
        <p:nvSpPr>
          <p:cNvPr id="3" name="备注占位符 2"/>
          <p:cNvSpPr>
            <a:spLocks noGrp="1"/>
          </p:cNvSpPr>
          <p:nvPr>
            <p:ph type="body" idx="1"/>
          </p:nvPr>
        </p:nvSpPr>
        <p:spPr/>
        <p:txBody>
          <a:bodyPr>
            <a:normAutofit/>
          </a:bodyPr>
          <a:lstStyle/>
          <a:p>
            <a:r>
              <a:rPr lang="zh-CN" altLang="en-US" dirty="0"/>
              <a:t>汇报</a:t>
            </a:r>
            <a:r>
              <a:rPr lang="en-US" altLang="zh-CN" dirty="0"/>
              <a:t>15</a:t>
            </a:r>
            <a:r>
              <a:rPr lang="zh-CN" altLang="en-US" dirty="0"/>
              <a:t>分钟，提问</a:t>
            </a:r>
            <a:r>
              <a:rPr lang="en-US" altLang="zh-CN" dirty="0"/>
              <a:t>10</a:t>
            </a:r>
            <a:r>
              <a:rPr lang="zh-CN" altLang="en-US" dirty="0"/>
              <a:t>分钟</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479628-7038-46C5-BFDB-B4D01F73F67E}" type="slidenum">
              <a:rPr kumimoji="0" lang="ja-JP" altLang="en-US" sz="1200" b="0" i="0" u="none" strike="noStrike" kern="1200" cap="none" spc="0" normalizeH="0" baseline="0" noProof="0" smtClean="0">
                <a:ln>
                  <a:noFill/>
                </a:ln>
                <a:solidFill>
                  <a:prstClr val="black"/>
                </a:solidFill>
                <a:effectLst/>
                <a:uLnTx/>
                <a:uFillTx/>
                <a:latin typeface="等线"/>
                <a:ea typeface="游ゴシック" panose="020B0400000000000000"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ja-JP" altLang="en-US" sz="1200" b="0" i="0" u="none" strike="noStrike" kern="1200" cap="none" spc="0" normalizeH="0" baseline="0" noProof="0">
              <a:ln>
                <a:noFill/>
              </a:ln>
              <a:solidFill>
                <a:prstClr val="black"/>
              </a:solidFill>
              <a:effectLst/>
              <a:uLnTx/>
              <a:uFillTx/>
              <a:latin typeface="等线"/>
              <a:ea typeface="游ゴシック" panose="020B0400000000000000" pitchFamily="34" charset="-128"/>
              <a:cs typeface="+mn-cs"/>
            </a:endParaRPr>
          </a:p>
        </p:txBody>
      </p:sp>
    </p:spTree>
    <p:extLst>
      <p:ext uri="{BB962C8B-B14F-4D97-AF65-F5344CB8AC3E}">
        <p14:creationId xmlns:p14="http://schemas.microsoft.com/office/powerpoint/2010/main" val="34411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16560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865529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2593672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886460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29432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786061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89013" y="766763"/>
            <a:ext cx="5119687" cy="3838575"/>
          </a:xfrm>
          <a:ln/>
        </p:spPr>
      </p:sp>
      <p:sp>
        <p:nvSpPr>
          <p:cNvPr id="56323" name="备注占位符 2"/>
          <p:cNvSpPr>
            <a:spLocks noGrp="1"/>
          </p:cNvSpPr>
          <p:nvPr>
            <p:ph type="body" idx="1"/>
          </p:nvPr>
        </p:nvSpPr>
        <p:spPr>
          <a:noFill/>
          <a:ln/>
        </p:spPr>
        <p:txBody>
          <a:bodyPr/>
          <a:lstStyle/>
          <a:p>
            <a:endParaRPr lang="zh-CN" altLang="en-US" b="1" dirty="0">
              <a:solidFill>
                <a:schemeClr val="tx2"/>
              </a:solidFill>
            </a:endParaRPr>
          </a:p>
        </p:txBody>
      </p:sp>
      <p:sp>
        <p:nvSpPr>
          <p:cNvPr id="56324" name="灯片编号占位符 3"/>
          <p:cNvSpPr txBox="1">
            <a:spLocks noGrp="1"/>
          </p:cNvSpPr>
          <p:nvPr/>
        </p:nvSpPr>
        <p:spPr bwMode="auto">
          <a:xfrm>
            <a:off x="4022937" y="9722882"/>
            <a:ext cx="3076363" cy="511731"/>
          </a:xfrm>
          <a:prstGeom prst="rect">
            <a:avLst/>
          </a:prstGeom>
          <a:noFill/>
          <a:ln w="9525">
            <a:noFill/>
            <a:miter lim="800000"/>
            <a:headEnd/>
            <a:tailEnd/>
          </a:ln>
        </p:spPr>
        <p:txBody>
          <a:bodyPr lIns="99048" tIns="49524" rIns="99048" bIns="49524" anchor="b"/>
          <a:lstStyle/>
          <a:p>
            <a:pPr marL="0" marR="0" lvl="0" indent="0" algn="r" defTabSz="457200" rtl="0" eaLnBrk="1" fontAlgn="auto" latinLnBrk="0" hangingPunct="1">
              <a:lnSpc>
                <a:spcPct val="100000"/>
              </a:lnSpc>
              <a:spcBef>
                <a:spcPts val="0"/>
              </a:spcBef>
              <a:spcAft>
                <a:spcPts val="0"/>
              </a:spcAft>
              <a:buClrTx/>
              <a:buSzTx/>
              <a:buFontTx/>
              <a:buNone/>
              <a:tabLst/>
              <a:defRPr/>
            </a:pPr>
            <a:fld id="{832A61E9-A767-4ED6-A42F-DF9F225EC9C5}" type="slidenum">
              <a:rPr kumimoji="1" lang="zh-CN" altLang="en-US" sz="1300" b="0" i="0" u="none" strike="noStrike" kern="1200" cap="none" spc="0" normalizeH="0" baseline="0" noProof="0" smtClean="0">
                <a:ln>
                  <a:noFill/>
                </a:ln>
                <a:solidFill>
                  <a:prstClr val="black"/>
                </a:solidFill>
                <a:effectLst/>
                <a:uLnTx/>
                <a:uFillTx/>
                <a:latin typeface="Times New Roman" pitchFamily="18" charset="0"/>
                <a:ea typeface="宋体"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en-US" altLang="zh-CN" sz="1300" b="0" i="0" u="none" strike="noStrike" kern="1200" cap="none" spc="0" normalizeH="0" baseline="0" noProof="0" dirty="0">
              <a:ln>
                <a:noFill/>
              </a:ln>
              <a:solidFill>
                <a:prstClr val="black"/>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2367779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325672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2285078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852717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8896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2046008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1780074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410179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330169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2065112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940369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237659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2288208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C22DE-872A-4FED-AB0B-502B88775D0D}" type="slidenum">
              <a:rPr lang="zh-CN" altLang="en-US" smtClean="0"/>
              <a:t>‹#›</a:t>
            </a:fld>
            <a:endParaRPr lang="zh-CN" altLang="en-US"/>
          </a:p>
        </p:txBody>
      </p:sp>
    </p:spTree>
    <p:extLst>
      <p:ext uri="{BB962C8B-B14F-4D97-AF65-F5344CB8AC3E}">
        <p14:creationId xmlns:p14="http://schemas.microsoft.com/office/powerpoint/2010/main" val="22204015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45.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hyperlink" Target="https://baike.baidu.com/item/%E7%9F%A9%E9%98%B5%E7%9A%84%E8%BF%B9/8889744?fr=aladdin" TargetMode="External"/><Relationship Id="rId3" Type="http://schemas.openxmlformats.org/officeDocument/2006/relationships/notesSlide" Target="../notesSlides/notesSlide24.xml"/><Relationship Id="rId7" Type="http://schemas.openxmlformats.org/officeDocument/2006/relationships/hyperlink" Target="https://blog.csdn.net/zouxy09/article/details/24971995/" TargetMode="Externa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hyperlink" Target="https://blog.csdn.net/qrlhl/article/details/78066994?utm_medium=distribute.pc_relevant.none-task-blog-BlogCommendFromBaidu-1&amp;depth_1-utm_source=distribute.pc_relevant.none-task-blog-BlogCommendFromBaidu-1" TargetMode="External"/><Relationship Id="rId5" Type="http://schemas.openxmlformats.org/officeDocument/2006/relationships/image" Target="../media/image2.png"/><Relationship Id="rId10" Type="http://schemas.openxmlformats.org/officeDocument/2006/relationships/hyperlink" Target="https://baike.baidu.com/item/%E5%B9%BF%E4%B9%89%E7%89%B9%E5%BE%81%E5%80%BC%E9%97%AE%E9%A2%98/20418271?fr=aladdin" TargetMode="External"/><Relationship Id="rId4" Type="http://schemas.openxmlformats.org/officeDocument/2006/relationships/image" Target="../media/image1.png"/><Relationship Id="rId9" Type="http://schemas.openxmlformats.org/officeDocument/2006/relationships/hyperlink" Target="https://blog.csdn.net/u012421852/article/details/79594933?utm_medium=distribute.pc_relevant.none-task-blog-BlogCommendFromBaidu-1&amp;depth_1-utm_source=distribute.pc_relevant.none-task-blog-BlogCommendFromBaidu-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defTabSz="457154"/>
            <a:fld id="{4C7C22DE-872A-4FED-AB0B-502B88775D0D}" type="slidenum">
              <a:rPr lang="zh-CN" altLang="en-US">
                <a:solidFill>
                  <a:prstClr val="black">
                    <a:tint val="75000"/>
                  </a:prstClr>
                </a:solidFill>
                <a:latin typeface="Calibri"/>
                <a:ea typeface="等线" panose="02010600030101010101" pitchFamily="2" charset="-122"/>
              </a:rPr>
              <a:pPr defTabSz="457154"/>
              <a:t>1</a:t>
            </a:fld>
            <a:endParaRPr lang="zh-CN" altLang="en-US">
              <a:solidFill>
                <a:prstClr val="black">
                  <a:tint val="75000"/>
                </a:prstClr>
              </a:solidFill>
              <a:latin typeface="Calibri"/>
              <a:ea typeface="等线" panose="02010600030101010101" pitchFamily="2" charset="-122"/>
            </a:endParaRPr>
          </a:p>
        </p:txBody>
      </p:sp>
      <p:sp>
        <p:nvSpPr>
          <p:cNvPr id="9218" name="Title 1"/>
          <p:cNvSpPr>
            <a:spLocks noGrp="1"/>
          </p:cNvSpPr>
          <p:nvPr>
            <p:ph type="ctrTitle" idx="4294967295"/>
          </p:nvPr>
        </p:nvSpPr>
        <p:spPr>
          <a:xfrm>
            <a:off x="0" y="2151063"/>
            <a:ext cx="8963025" cy="1470025"/>
          </a:xfrm>
        </p:spPr>
        <p:txBody>
          <a:bodyPr>
            <a:normAutofit fontScale="90000"/>
          </a:bodyPr>
          <a:lstStyle/>
          <a:p>
            <a:pPr algn="ctr"/>
            <a:r>
              <a:rPr lang="en-US" altLang="zh-CN" sz="3600" b="1" dirty="0">
                <a:solidFill>
                  <a:schemeClr val="accent1">
                    <a:lumMod val="50000"/>
                  </a:schemeClr>
                </a:solidFill>
                <a:effectLst>
                  <a:outerShdw blurRad="38100" dist="38100" dir="2700000" algn="tl">
                    <a:srgbClr val="000000">
                      <a:alpha val="43137"/>
                    </a:srgbClr>
                  </a:outerShdw>
                </a:effectLst>
                <a:latin typeface="微软雅黑" pitchFamily="34" charset="-122"/>
                <a:ea typeface="微软雅黑" pitchFamily="34" charset="-122"/>
              </a:rPr>
              <a:t>Laplacian Eigenmaps for Dimensionality Reduction and Data Representation</a:t>
            </a:r>
          </a:p>
        </p:txBody>
      </p:sp>
      <p:pic>
        <p:nvPicPr>
          <p:cNvPr id="9"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431677"/>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p:cNvSpPr txBox="1">
            <a:spLocks/>
          </p:cNvSpPr>
          <p:nvPr/>
        </p:nvSpPr>
        <p:spPr bwMode="auto">
          <a:xfrm>
            <a:off x="952651" y="4901702"/>
            <a:ext cx="4146798" cy="862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3" rIns="91440" bIns="45723" numCol="1" anchor="t" anchorCtr="0" compatLnSpc="1">
            <a:prstTxWarp prst="textNoShape">
              <a:avLst/>
            </a:prstTxWarp>
          </a:bodyPr>
          <a:lstStyle/>
          <a:p>
            <a:pPr fontAlgn="base">
              <a:spcBef>
                <a:spcPct val="20000"/>
              </a:spcBef>
              <a:spcAft>
                <a:spcPct val="0"/>
              </a:spcAft>
              <a:defRPr/>
            </a:pPr>
            <a:r>
              <a:rPr lang="zh-CN" altLang="en-US" sz="2401" b="1" kern="0" dirty="0">
                <a:solidFill>
                  <a:srgbClr val="0000FF"/>
                </a:solidFill>
                <a:latin typeface="微软雅黑" pitchFamily="34" charset="-122"/>
                <a:ea typeface="微软雅黑" pitchFamily="34" charset="-122"/>
              </a:rPr>
              <a:t> 主讲人：唐健龙</a:t>
            </a:r>
            <a:endParaRPr lang="en-US" altLang="zh-CN" sz="2401" b="1" kern="0" dirty="0">
              <a:solidFill>
                <a:srgbClr val="0000FF"/>
              </a:solidFill>
              <a:latin typeface="微软雅黑" pitchFamily="34" charset="-122"/>
              <a:ea typeface="微软雅黑" pitchFamily="34" charset="-122"/>
            </a:endParaRPr>
          </a:p>
          <a:p>
            <a:pPr fontAlgn="base">
              <a:spcBef>
                <a:spcPct val="20000"/>
              </a:spcBef>
              <a:spcAft>
                <a:spcPct val="0"/>
              </a:spcAft>
              <a:defRPr/>
            </a:pPr>
            <a:r>
              <a:rPr lang="en-US" altLang="zh-CN" b="1" kern="0" dirty="0">
                <a:solidFill>
                  <a:srgbClr val="0000FF"/>
                </a:solidFill>
                <a:latin typeface="微软雅黑" pitchFamily="34" charset="-122"/>
                <a:ea typeface="微软雅黑" pitchFamily="34" charset="-122"/>
              </a:rPr>
              <a:t> Email</a:t>
            </a:r>
            <a:r>
              <a:rPr lang="zh-CN" altLang="en-US" b="1" kern="0" dirty="0">
                <a:solidFill>
                  <a:srgbClr val="0000FF"/>
                </a:solidFill>
                <a:latin typeface="微软雅黑" pitchFamily="34" charset="-122"/>
                <a:ea typeface="微软雅黑" pitchFamily="34" charset="-122"/>
              </a:rPr>
              <a:t>：</a:t>
            </a:r>
            <a:r>
              <a:rPr lang="en-US" altLang="zh-CN" b="1" kern="0" dirty="0">
                <a:solidFill>
                  <a:srgbClr val="0000FF"/>
                </a:solidFill>
                <a:latin typeface="微软雅黑" pitchFamily="34" charset="-122"/>
                <a:ea typeface="微软雅黑" pitchFamily="34" charset="-122"/>
              </a:rPr>
              <a:t>3071927804@qq.com</a:t>
            </a:r>
          </a:p>
        </p:txBody>
      </p:sp>
      <p:pic>
        <p:nvPicPr>
          <p:cNvPr id="2" name="图片 1">
            <a:extLst>
              <a:ext uri="{FF2B5EF4-FFF2-40B4-BE49-F238E27FC236}">
                <a16:creationId xmlns:a16="http://schemas.microsoft.com/office/drawing/2014/main" id="{1AEA3FD3-6E18-4241-8765-7CE92A60D0B4}"/>
              </a:ext>
            </a:extLst>
          </p:cNvPr>
          <p:cNvPicPr>
            <a:picLocks noChangeAspect="1"/>
          </p:cNvPicPr>
          <p:nvPr/>
        </p:nvPicPr>
        <p:blipFill>
          <a:blip r:embed="rId4"/>
          <a:stretch>
            <a:fillRect/>
          </a:stretch>
        </p:blipFill>
        <p:spPr>
          <a:xfrm>
            <a:off x="6117951" y="5715700"/>
            <a:ext cx="2361905" cy="800000"/>
          </a:xfrm>
          <a:prstGeom prst="rect">
            <a:avLst/>
          </a:prstGeom>
        </p:spPr>
      </p:pic>
      <p:pic>
        <p:nvPicPr>
          <p:cNvPr id="7" name="图片 6">
            <a:extLst>
              <a:ext uri="{FF2B5EF4-FFF2-40B4-BE49-F238E27FC236}">
                <a16:creationId xmlns:a16="http://schemas.microsoft.com/office/drawing/2014/main" id="{C63377ED-4EB6-4666-BCBC-C46B54B96CB1}"/>
              </a:ext>
            </a:extLst>
          </p:cNvPr>
          <p:cNvPicPr>
            <a:picLocks noChangeAspect="1"/>
          </p:cNvPicPr>
          <p:nvPr/>
        </p:nvPicPr>
        <p:blipFill>
          <a:blip r:embed="rId5"/>
          <a:stretch>
            <a:fillRect/>
          </a:stretch>
        </p:blipFill>
        <p:spPr>
          <a:xfrm>
            <a:off x="25" y="7452"/>
            <a:ext cx="9144001" cy="2248671"/>
          </a:xfrm>
          <a:prstGeom prst="rect">
            <a:avLst/>
          </a:prstGeom>
        </p:spPr>
      </p:pic>
      <p:sp>
        <p:nvSpPr>
          <p:cNvPr id="3" name="矩形 2">
            <a:extLst>
              <a:ext uri="{FF2B5EF4-FFF2-40B4-BE49-F238E27FC236}">
                <a16:creationId xmlns:a16="http://schemas.microsoft.com/office/drawing/2014/main" id="{09C3BD57-D40C-430F-8CF6-34A26BA6F4E9}"/>
              </a:ext>
            </a:extLst>
          </p:cNvPr>
          <p:cNvSpPr/>
          <p:nvPr/>
        </p:nvSpPr>
        <p:spPr>
          <a:xfrm>
            <a:off x="1075623" y="3771336"/>
            <a:ext cx="5431295" cy="461793"/>
          </a:xfrm>
          <a:prstGeom prst="rect">
            <a:avLst/>
          </a:prstGeom>
        </p:spPr>
        <p:txBody>
          <a:bodyPr wrap="none">
            <a:spAutoFit/>
          </a:bodyPr>
          <a:lstStyle/>
          <a:p>
            <a:pPr fontAlgn="base">
              <a:spcBef>
                <a:spcPct val="20000"/>
              </a:spcBef>
              <a:spcAft>
                <a:spcPct val="0"/>
              </a:spcAft>
              <a:defRPr/>
            </a:pPr>
            <a:r>
              <a:rPr lang="zh-CN" altLang="en-US" sz="2401" kern="0" dirty="0">
                <a:solidFill>
                  <a:srgbClr val="0000FF"/>
                </a:solidFill>
                <a:latin typeface="微软雅黑" pitchFamily="34" charset="-122"/>
                <a:ea typeface="微软雅黑" pitchFamily="34" charset="-122"/>
              </a:rPr>
              <a:t>作者：</a:t>
            </a:r>
            <a:r>
              <a:rPr lang="en-US" altLang="zh-CN" sz="2401" kern="0" dirty="0">
                <a:solidFill>
                  <a:srgbClr val="0000FF"/>
                </a:solidFill>
                <a:latin typeface="微软雅黑" pitchFamily="34" charset="-122"/>
                <a:ea typeface="微软雅黑" pitchFamily="34" charset="-122"/>
              </a:rPr>
              <a:t>Mikhail Belkin, </a:t>
            </a:r>
            <a:r>
              <a:rPr lang="en-US" altLang="zh-CN" sz="2401" kern="0" dirty="0" err="1">
                <a:solidFill>
                  <a:srgbClr val="0000FF"/>
                </a:solidFill>
                <a:latin typeface="微软雅黑" pitchFamily="34" charset="-122"/>
                <a:ea typeface="微软雅黑" pitchFamily="34" charset="-122"/>
              </a:rPr>
              <a:t>Partha</a:t>
            </a:r>
            <a:r>
              <a:rPr lang="en-US" altLang="zh-CN" sz="2401" kern="0" dirty="0">
                <a:solidFill>
                  <a:srgbClr val="0000FF"/>
                </a:solidFill>
                <a:latin typeface="微软雅黑" pitchFamily="34" charset="-122"/>
                <a:ea typeface="微软雅黑" pitchFamily="34" charset="-122"/>
              </a:rPr>
              <a:t> Niyogi </a:t>
            </a:r>
          </a:p>
        </p:txBody>
      </p:sp>
    </p:spTree>
  </p:cSld>
  <p:clrMapOvr>
    <a:masterClrMapping/>
  </p:clrMapOvr>
  <mc:AlternateContent xmlns:mc="http://schemas.openxmlformats.org/markup-compatibility/2006" xmlns:p14="http://schemas.microsoft.com/office/powerpoint/2010/main">
    <mc:Choice Requires="p14">
      <p:transition spd="med" p14:dur="700" advTm="23034">
        <p:fade/>
      </p:transition>
    </mc:Choice>
    <mc:Fallback xmlns="">
      <p:transition spd="med" advTm="2303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68"/>
            <a:ext cx="2954655" cy="646331"/>
          </a:xfrm>
          <a:prstGeom prst="rect">
            <a:avLst/>
          </a:prstGeom>
        </p:spPr>
        <p:txBody>
          <a:bodyPr wrap="none">
            <a:spAutoFit/>
          </a:bodyPr>
          <a:lstStyle/>
          <a:p>
            <a:pPr defTabSz="457154">
              <a:defRPr/>
            </a:pPr>
            <a:r>
              <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构建邻接矩阵</a:t>
            </a: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2" y="851599"/>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10</a:t>
            </a:fld>
            <a:endParaRPr lang="zh-CN" altLang="en-US">
              <a:solidFill>
                <a:prstClr val="black">
                  <a:tint val="75000"/>
                </a:prstClr>
              </a:solidFill>
              <a:latin typeface="Calibri"/>
              <a:ea typeface="等线" panose="02010600030101010101" pitchFamily="2" charset="-122"/>
            </a:endParaRPr>
          </a:p>
        </p:txBody>
      </p:sp>
      <p:sp>
        <p:nvSpPr>
          <p:cNvPr id="36" name="文本框 35">
            <a:extLst>
              <a:ext uri="{FF2B5EF4-FFF2-40B4-BE49-F238E27FC236}">
                <a16:creationId xmlns:a16="http://schemas.microsoft.com/office/drawing/2014/main" id="{31D5F91F-5D3A-4567-807E-58ECF0A5AB0E}"/>
              </a:ext>
            </a:extLst>
          </p:cNvPr>
          <p:cNvSpPr txBox="1"/>
          <p:nvPr/>
        </p:nvSpPr>
        <p:spPr>
          <a:xfrm>
            <a:off x="563217" y="1229545"/>
            <a:ext cx="2259496" cy="369332"/>
          </a:xfrm>
          <a:prstGeom prst="rect">
            <a:avLst/>
          </a:prstGeom>
          <a:noFill/>
        </p:spPr>
        <p:txBody>
          <a:bodyPr wrap="square" rtlCol="0">
            <a:spAutoFit/>
          </a:bodyPr>
          <a:lstStyle/>
          <a:p>
            <a:r>
              <a:rPr lang="zh-CN" altLang="en-US" dirty="0"/>
              <a:t>热核函数的表达式为</a:t>
            </a:r>
          </a:p>
        </p:txBody>
      </p: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5C6DB52D-09F9-4473-9EA2-0A2B23C60035}"/>
                  </a:ext>
                </a:extLst>
              </p:cNvPr>
              <p:cNvSpPr txBox="1"/>
              <p:nvPr/>
            </p:nvSpPr>
            <p:spPr>
              <a:xfrm>
                <a:off x="2763078" y="1598877"/>
                <a:ext cx="3330437" cy="7289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𝑡</m:t>
                                  </m:r>
                                </m:den>
                              </m:f>
                            </m:e>
                          </m:d>
                        </m:e>
                      </m:func>
                    </m:oMath>
                  </m:oMathPara>
                </a14:m>
                <a:endParaRPr lang="zh-CN" altLang="en-US" dirty="0"/>
              </a:p>
            </p:txBody>
          </p:sp>
        </mc:Choice>
        <mc:Fallback>
          <p:sp>
            <p:nvSpPr>
              <p:cNvPr id="37" name="文本框 36">
                <a:extLst>
                  <a:ext uri="{FF2B5EF4-FFF2-40B4-BE49-F238E27FC236}">
                    <a16:creationId xmlns:a16="http://schemas.microsoft.com/office/drawing/2014/main" id="{5C6DB52D-09F9-4473-9EA2-0A2B23C60035}"/>
                  </a:ext>
                </a:extLst>
              </p:cNvPr>
              <p:cNvSpPr txBox="1">
                <a:spLocks noRot="1" noChangeAspect="1" noMove="1" noResize="1" noEditPoints="1" noAdjustHandles="1" noChangeArrowheads="1" noChangeShapeType="1" noTextEdit="1"/>
              </p:cNvSpPr>
              <p:nvPr/>
            </p:nvSpPr>
            <p:spPr>
              <a:xfrm>
                <a:off x="2763078" y="1598877"/>
                <a:ext cx="3330437" cy="7289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1925680-D48F-486A-88F0-347569A26098}"/>
                  </a:ext>
                </a:extLst>
              </p:cNvPr>
              <p:cNvSpPr txBox="1"/>
              <p:nvPr/>
            </p:nvSpPr>
            <p:spPr>
              <a:xfrm>
                <a:off x="636104" y="2657061"/>
                <a:ext cx="7931426" cy="945643"/>
              </a:xfrm>
              <a:prstGeom prst="rect">
                <a:avLst/>
              </a:prstGeom>
              <a:noFill/>
            </p:spPr>
            <p:txBody>
              <a:bodyPr wrap="square" rtlCol="0">
                <a:spAutoFit/>
              </a:bodyPr>
              <a:lstStyle/>
              <a:p>
                <a:r>
                  <a:rPr lang="zh-CN" altLang="en-US" dirty="0"/>
                  <a:t>这里的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&gt;0</m:t>
                    </m:r>
                  </m:oMath>
                </a14:m>
                <a:r>
                  <a:rPr lang="zh-CN" altLang="en-US" dirty="0"/>
                  <a:t>，是可调的参数，由我们人为确定，于是，根据刚才的描述，我们知道，为了表示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b="1" dirty="0"/>
                  <a:t> </a:t>
                </a:r>
                <a:r>
                  <a:rPr lang="zh-CN" altLang="en-US" dirty="0"/>
                  <a:t>与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oMath>
                </a14:m>
                <a:r>
                  <a:rPr lang="zh-CN" altLang="en-US" b="1" dirty="0"/>
                  <a:t> </a:t>
                </a:r>
                <a:r>
                  <a:rPr lang="zh-CN" altLang="en-US" dirty="0"/>
                  <a:t>的邻接关系（此处假设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i="1">
                            <a:latin typeface="Cambria Math" panose="02040503050406030204" pitchFamily="18" charset="0"/>
                          </a:rPr>
                          <m:t>𝑖</m:t>
                        </m:r>
                      </m:sub>
                    </m:sSub>
                  </m:oMath>
                </a14:m>
                <a:r>
                  <a:rPr lang="zh-CN" altLang="en-US" dirty="0"/>
                  <a:t> 与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t> 存在邻接关系），我们可以利用热核函数，令</a:t>
                </a:r>
              </a:p>
            </p:txBody>
          </p:sp>
        </mc:Choice>
        <mc:Fallback xmlns="">
          <p:sp>
            <p:nvSpPr>
              <p:cNvPr id="2" name="文本框 1">
                <a:extLst>
                  <a:ext uri="{FF2B5EF4-FFF2-40B4-BE49-F238E27FC236}">
                    <a16:creationId xmlns:a16="http://schemas.microsoft.com/office/drawing/2014/main" id="{F1925680-D48F-486A-88F0-347569A26098}"/>
                  </a:ext>
                </a:extLst>
              </p:cNvPr>
              <p:cNvSpPr txBox="1">
                <a:spLocks noRot="1" noChangeAspect="1" noMove="1" noResize="1" noEditPoints="1" noAdjustHandles="1" noChangeArrowheads="1" noChangeShapeType="1" noTextEdit="1"/>
              </p:cNvSpPr>
              <p:nvPr/>
            </p:nvSpPr>
            <p:spPr>
              <a:xfrm>
                <a:off x="636104" y="2657061"/>
                <a:ext cx="7931426" cy="945643"/>
              </a:xfrm>
              <a:prstGeom prst="rect">
                <a:avLst/>
              </a:prstGeom>
              <a:blipFill>
                <a:blip r:embed="rId6"/>
                <a:stretch>
                  <a:fillRect l="-615" t="-3871" b="-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091651F-4052-4356-97A6-2CDBF2A81575}"/>
                  </a:ext>
                </a:extLst>
              </p:cNvPr>
              <p:cNvSpPr txBox="1"/>
              <p:nvPr/>
            </p:nvSpPr>
            <p:spPr>
              <a:xfrm>
                <a:off x="2720839" y="3534095"/>
                <a:ext cx="3816626" cy="7289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0" i="1" smtClean="0">
                              <a:latin typeface="Cambria Math" panose="02040503050406030204" pitchFamily="18" charset="0"/>
                            </a:rPr>
                            <m:t>𝑗𝑖</m:t>
                          </m:r>
                        </m:sub>
                      </m:sSub>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d>
                                    </m:e>
                                    <m:sup>
                                      <m:r>
                                        <a:rPr lang="en-US" altLang="zh-CN" i="1">
                                          <a:latin typeface="Cambria Math" panose="02040503050406030204" pitchFamily="18" charset="0"/>
                                        </a:rPr>
                                        <m:t>2</m:t>
                                      </m:r>
                                    </m:sup>
                                  </m:sSup>
                                </m:num>
                                <m:den>
                                  <m:r>
                                    <a:rPr lang="en-US" altLang="zh-CN" i="1">
                                      <a:latin typeface="Cambria Math" panose="02040503050406030204" pitchFamily="18" charset="0"/>
                                    </a:rPr>
                                    <m:t>𝑡</m:t>
                                  </m:r>
                                </m:den>
                              </m:f>
                            </m:e>
                          </m:d>
                        </m:e>
                      </m:func>
                    </m:oMath>
                  </m:oMathPara>
                </a14:m>
                <a:endParaRPr lang="zh-CN" altLang="en-US" dirty="0"/>
              </a:p>
            </p:txBody>
          </p:sp>
        </mc:Choice>
        <mc:Fallback>
          <p:sp>
            <p:nvSpPr>
              <p:cNvPr id="3" name="文本框 2">
                <a:extLst>
                  <a:ext uri="{FF2B5EF4-FFF2-40B4-BE49-F238E27FC236}">
                    <a16:creationId xmlns:a16="http://schemas.microsoft.com/office/drawing/2014/main" id="{E091651F-4052-4356-97A6-2CDBF2A81575}"/>
                  </a:ext>
                </a:extLst>
              </p:cNvPr>
              <p:cNvSpPr txBox="1">
                <a:spLocks noRot="1" noChangeAspect="1" noMove="1" noResize="1" noEditPoints="1" noAdjustHandles="1" noChangeArrowheads="1" noChangeShapeType="1" noTextEdit="1"/>
              </p:cNvSpPr>
              <p:nvPr/>
            </p:nvSpPr>
            <p:spPr>
              <a:xfrm>
                <a:off x="2720839" y="3534095"/>
                <a:ext cx="3816626" cy="72898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3994628-6557-434A-87A0-6B8520DBFF79}"/>
                  </a:ext>
                </a:extLst>
              </p:cNvPr>
              <p:cNvSpPr txBox="1"/>
              <p:nvPr/>
            </p:nvSpPr>
            <p:spPr>
              <a:xfrm>
                <a:off x="636104" y="4614908"/>
                <a:ext cx="7666383" cy="923330"/>
              </a:xfrm>
              <a:prstGeom prst="rect">
                <a:avLst/>
              </a:prstGeom>
              <a:noFill/>
            </p:spPr>
            <p:txBody>
              <a:bodyPr wrap="square" rtlCol="0">
                <a:spAutoFit/>
              </a:bodyPr>
              <a:lstStyle/>
              <a:p>
                <a:r>
                  <a:rPr lang="zh-CN" altLang="en-US" dirty="0"/>
                  <a:t>此处不难发现，在遍历全部总共 </a:t>
                </a:r>
                <a14:m>
                  <m:oMath xmlns:m="http://schemas.openxmlformats.org/officeDocument/2006/math">
                    <m:r>
                      <a:rPr lang="en-US" altLang="zh-CN" b="0" i="1" smtClean="0">
                        <a:latin typeface="Cambria Math" panose="02040503050406030204" pitchFamily="18" charset="0"/>
                      </a:rPr>
                      <m:t>𝑛</m:t>
                    </m:r>
                  </m:oMath>
                </a14:m>
                <a:r>
                  <a:rPr lang="zh-CN" altLang="en-US" dirty="0"/>
                  <a:t> 个样本点后，</a:t>
                </a:r>
                <a14:m>
                  <m:oMath xmlns:m="http://schemas.openxmlformats.org/officeDocument/2006/math">
                    <m:r>
                      <a:rPr lang="en-US" altLang="zh-CN" b="1" i="1" smtClean="0">
                        <a:latin typeface="Cambria Math" panose="02040503050406030204" pitchFamily="18" charset="0"/>
                      </a:rPr>
                      <m:t>𝑾</m:t>
                    </m:r>
                  </m:oMath>
                </a14:m>
                <a:r>
                  <a:rPr lang="zh-CN" altLang="en-US" dirty="0"/>
                  <a:t> 实际上只会有</a:t>
                </a:r>
                <a:r>
                  <a:rPr lang="zh-CN" altLang="en-US" b="1" dirty="0">
                    <a:solidFill>
                      <a:srgbClr val="FF0000"/>
                    </a:solidFill>
                  </a:rPr>
                  <a:t>少量的值不为零</a:t>
                </a:r>
                <a:r>
                  <a:rPr lang="zh-CN" altLang="en-US" dirty="0"/>
                  <a:t>（因为绝大部分互相都不属于近邻点），并且 </a:t>
                </a:r>
                <a14:m>
                  <m:oMath xmlns:m="http://schemas.openxmlformats.org/officeDocument/2006/math">
                    <m:r>
                      <a:rPr lang="en-US" altLang="zh-CN" b="1" i="1" smtClean="0">
                        <a:latin typeface="Cambria Math" panose="02040503050406030204" pitchFamily="18" charset="0"/>
                      </a:rPr>
                      <m:t>𝑾</m:t>
                    </m:r>
                  </m:oMath>
                </a14:m>
                <a:r>
                  <a:rPr lang="zh-CN" altLang="en-US" dirty="0"/>
                  <a:t> 还是一个</a:t>
                </a:r>
                <a:r>
                  <a:rPr lang="zh-CN" altLang="en-US" b="1" dirty="0">
                    <a:solidFill>
                      <a:srgbClr val="FF0000"/>
                    </a:solidFill>
                  </a:rPr>
                  <a:t>实对称矩阵</a:t>
                </a:r>
                <a:r>
                  <a:rPr lang="zh-CN" altLang="en-US" dirty="0"/>
                  <a:t>，我们还能发现，</a:t>
                </a:r>
                <a:r>
                  <a:rPr lang="en-US" altLang="zh-CN" dirty="0"/>
                  <a:t>0 / 1 </a:t>
                </a:r>
                <a:r>
                  <a:rPr lang="zh-CN" altLang="en-US" dirty="0"/>
                  <a:t>标注实际上就是当热核函数的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 的情况</a:t>
                </a:r>
              </a:p>
            </p:txBody>
          </p:sp>
        </mc:Choice>
        <mc:Fallback xmlns="">
          <p:sp>
            <p:nvSpPr>
              <p:cNvPr id="5" name="文本框 4">
                <a:extLst>
                  <a:ext uri="{FF2B5EF4-FFF2-40B4-BE49-F238E27FC236}">
                    <a16:creationId xmlns:a16="http://schemas.microsoft.com/office/drawing/2014/main" id="{A3994628-6557-434A-87A0-6B8520DBFF79}"/>
                  </a:ext>
                </a:extLst>
              </p:cNvPr>
              <p:cNvSpPr txBox="1">
                <a:spLocks noRot="1" noChangeAspect="1" noMove="1" noResize="1" noEditPoints="1" noAdjustHandles="1" noChangeArrowheads="1" noChangeShapeType="1" noTextEdit="1"/>
              </p:cNvSpPr>
              <p:nvPr/>
            </p:nvSpPr>
            <p:spPr>
              <a:xfrm>
                <a:off x="636104" y="4614908"/>
                <a:ext cx="7666383" cy="923330"/>
              </a:xfrm>
              <a:prstGeom prst="rect">
                <a:avLst/>
              </a:prstGeom>
              <a:blipFill>
                <a:blip r:embed="rId8"/>
                <a:stretch>
                  <a:fillRect l="-636" t="-3289" r="-79" b="-92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8923EC2-55BD-4DD5-95E2-F0794512D436}"/>
                  </a:ext>
                </a:extLst>
              </p:cNvPr>
              <p:cNvSpPr txBox="1"/>
              <p:nvPr/>
            </p:nvSpPr>
            <p:spPr>
              <a:xfrm>
                <a:off x="628650" y="5773802"/>
                <a:ext cx="7620000" cy="646331"/>
              </a:xfrm>
              <a:prstGeom prst="rect">
                <a:avLst/>
              </a:prstGeom>
              <a:noFill/>
            </p:spPr>
            <p:txBody>
              <a:bodyPr wrap="square" rtlCol="0">
                <a:spAutoFit/>
              </a:bodyPr>
              <a:lstStyle/>
              <a:p>
                <a:r>
                  <a:rPr lang="zh-CN" altLang="en-US" b="1" dirty="0"/>
                  <a:t>最后的一个问题</a:t>
                </a:r>
                <a:r>
                  <a:rPr lang="zh-CN" altLang="en-US" dirty="0"/>
                  <a:t>是，如果使用 </a:t>
                </a:r>
                <a14:m>
                  <m:oMath xmlns:m="http://schemas.openxmlformats.org/officeDocument/2006/math">
                    <m:r>
                      <a:rPr lang="en-US" altLang="zh-CN" i="1">
                        <a:latin typeface="Cambria Math" panose="02040503050406030204" pitchFamily="18" charset="0"/>
                      </a:rPr>
                      <m:t>𝑘</m:t>
                    </m:r>
                  </m:oMath>
                </a14:m>
                <a:r>
                  <a:rPr lang="zh-CN" altLang="en-US" dirty="0"/>
                  <a:t> 近邻，</a:t>
                </a:r>
                <a14:m>
                  <m:oMath xmlns:m="http://schemas.openxmlformats.org/officeDocument/2006/math">
                    <m:r>
                      <a:rPr lang="en-US" altLang="zh-CN" b="0" i="1" smtClean="0">
                        <a:latin typeface="Cambria Math" panose="02040503050406030204" pitchFamily="18" charset="0"/>
                      </a:rPr>
                      <m:t>𝑘</m:t>
                    </m:r>
                  </m:oMath>
                </a14:m>
                <a:r>
                  <a:rPr lang="zh-CN" altLang="en-US" dirty="0"/>
                  <a:t> 近邻中的 </a:t>
                </a:r>
                <a14:m>
                  <m:oMath xmlns:m="http://schemas.openxmlformats.org/officeDocument/2006/math">
                    <m:r>
                      <a:rPr lang="en-US" altLang="zh-CN" b="0" i="1" smtClean="0">
                        <a:latin typeface="Cambria Math" panose="02040503050406030204" pitchFamily="18" charset="0"/>
                      </a:rPr>
                      <m:t>𝑘</m:t>
                    </m:r>
                  </m:oMath>
                </a14:m>
                <a:r>
                  <a:rPr lang="zh-CN" altLang="en-US" dirty="0"/>
                  <a:t> 应该取多少？</a:t>
                </a:r>
                <a:r>
                  <a:rPr lang="en-US" altLang="zh-CN" dirty="0"/>
                  <a:t>The answer is</a:t>
                </a:r>
                <a:r>
                  <a:rPr lang="zh-CN" altLang="en-US" dirty="0"/>
                  <a:t>，不好说，需要调参测试，视情况而定</a:t>
                </a:r>
              </a:p>
            </p:txBody>
          </p:sp>
        </mc:Choice>
        <mc:Fallback>
          <p:sp>
            <p:nvSpPr>
              <p:cNvPr id="6" name="文本框 5">
                <a:extLst>
                  <a:ext uri="{FF2B5EF4-FFF2-40B4-BE49-F238E27FC236}">
                    <a16:creationId xmlns:a16="http://schemas.microsoft.com/office/drawing/2014/main" id="{78923EC2-55BD-4DD5-95E2-F0794512D436}"/>
                  </a:ext>
                </a:extLst>
              </p:cNvPr>
              <p:cNvSpPr txBox="1">
                <a:spLocks noRot="1" noChangeAspect="1" noMove="1" noResize="1" noEditPoints="1" noAdjustHandles="1" noChangeArrowheads="1" noChangeShapeType="1" noTextEdit="1"/>
              </p:cNvSpPr>
              <p:nvPr/>
            </p:nvSpPr>
            <p:spPr>
              <a:xfrm>
                <a:off x="628650" y="5773802"/>
                <a:ext cx="7620000" cy="646331"/>
              </a:xfrm>
              <a:prstGeom prst="rect">
                <a:avLst/>
              </a:prstGeom>
              <a:blipFill>
                <a:blip r:embed="rId9"/>
                <a:stretch>
                  <a:fillRect l="-640" t="-471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024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68"/>
            <a:ext cx="2954655" cy="646331"/>
          </a:xfrm>
          <a:prstGeom prst="rect">
            <a:avLst/>
          </a:prstGeom>
        </p:spPr>
        <p:txBody>
          <a:bodyPr wrap="none">
            <a:spAutoFit/>
          </a:bodyPr>
          <a:lstStyle/>
          <a:p>
            <a:pPr defTabSz="457154"/>
            <a:r>
              <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建立优化模型</a:t>
            </a: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81485"/>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11</a:t>
            </a:fld>
            <a:endParaRPr lang="zh-CN" altLang="en-US">
              <a:solidFill>
                <a:prstClr val="black">
                  <a:tint val="75000"/>
                </a:prstClr>
              </a:solidFill>
              <a:latin typeface="Calibri"/>
              <a:ea typeface="等线" panose="02010600030101010101" pitchFamily="2" charset="-122"/>
            </a:endParaRPr>
          </a:p>
        </p:txBody>
      </p:sp>
      <p:sp>
        <p:nvSpPr>
          <p:cNvPr id="3" name="文本框 2">
            <a:extLst>
              <a:ext uri="{FF2B5EF4-FFF2-40B4-BE49-F238E27FC236}">
                <a16:creationId xmlns:a16="http://schemas.microsoft.com/office/drawing/2014/main" id="{F94A0EAA-FC97-4109-A607-143552ACCD34}"/>
              </a:ext>
            </a:extLst>
          </p:cNvPr>
          <p:cNvSpPr txBox="1"/>
          <p:nvPr/>
        </p:nvSpPr>
        <p:spPr>
          <a:xfrm>
            <a:off x="470452" y="1292087"/>
            <a:ext cx="5453270" cy="369332"/>
          </a:xfrm>
          <a:prstGeom prst="rect">
            <a:avLst/>
          </a:prstGeom>
          <a:noFill/>
        </p:spPr>
        <p:txBody>
          <a:bodyPr wrap="square" rtlCol="0">
            <a:spAutoFit/>
          </a:bodyPr>
          <a:lstStyle/>
          <a:p>
            <a:r>
              <a:rPr lang="zh-CN" altLang="en-US" dirty="0"/>
              <a:t>自此，邻接矩阵构造完毕，接下来需要建立优化模型</a:t>
            </a:r>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8DACA0F3-5B7F-4120-A881-73D9F6D39A26}"/>
                  </a:ext>
                </a:extLst>
              </p:cNvPr>
              <p:cNvSpPr txBox="1"/>
              <p:nvPr/>
            </p:nvSpPr>
            <p:spPr>
              <a:xfrm>
                <a:off x="470452" y="1848678"/>
                <a:ext cx="8150087" cy="948208"/>
              </a:xfrm>
              <a:prstGeom prst="rect">
                <a:avLst/>
              </a:prstGeom>
              <a:noFill/>
            </p:spPr>
            <p:txBody>
              <a:bodyPr wrap="square" rtlCol="0">
                <a:spAutoFit/>
              </a:bodyPr>
              <a:lstStyle/>
              <a:p>
                <a:r>
                  <a:rPr lang="zh-CN" altLang="en-US" dirty="0"/>
                  <a:t>首先，假定降维后的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dirty="0"/>
                  <a:t> 对应于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𝒊</m:t>
                        </m:r>
                      </m:sub>
                    </m:sSub>
                  </m:oMath>
                </a14:m>
                <a:r>
                  <a:rPr lang="zh-CN" altLang="en-US" dirty="0"/>
                  <a:t>，降维后的数据集合记为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𝒀</m:t>
                        </m:r>
                      </m:e>
                      <m: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𝒅</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𝒏</m:t>
                        </m:r>
                      </m:sub>
                    </m:sSub>
                  </m:oMath>
                </a14:m>
                <a:r>
                  <a:rPr lang="zh-CN" altLang="en-US" dirty="0"/>
                  <a:t>，显然，我们希望</a:t>
                </a:r>
                <a:r>
                  <a:rPr lang="zh-CN" altLang="en-US" b="1" dirty="0">
                    <a:solidFill>
                      <a:srgbClr val="FF0000"/>
                    </a:solidFill>
                  </a:rPr>
                  <a:t>互相存在近邻关系的点在降维后且保持相对关系的情况下，仍然相互接近</a:t>
                </a:r>
                <a:r>
                  <a:rPr lang="zh-CN" altLang="en-US" dirty="0"/>
                  <a:t>，于是得到一个优化模型</a:t>
                </a:r>
              </a:p>
            </p:txBody>
          </p:sp>
        </mc:Choice>
        <mc:Fallback>
          <p:sp>
            <p:nvSpPr>
              <p:cNvPr id="14" name="文本框 13">
                <a:extLst>
                  <a:ext uri="{FF2B5EF4-FFF2-40B4-BE49-F238E27FC236}">
                    <a16:creationId xmlns:a16="http://schemas.microsoft.com/office/drawing/2014/main" id="{8DACA0F3-5B7F-4120-A881-73D9F6D39A26}"/>
                  </a:ext>
                </a:extLst>
              </p:cNvPr>
              <p:cNvSpPr txBox="1">
                <a:spLocks noRot="1" noChangeAspect="1" noMove="1" noResize="1" noEditPoints="1" noAdjustHandles="1" noChangeArrowheads="1" noChangeShapeType="1" noTextEdit="1"/>
              </p:cNvSpPr>
              <p:nvPr/>
            </p:nvSpPr>
            <p:spPr>
              <a:xfrm>
                <a:off x="470452" y="1848678"/>
                <a:ext cx="8150087" cy="948208"/>
              </a:xfrm>
              <a:prstGeom prst="rect">
                <a:avLst/>
              </a:prstGeom>
              <a:blipFill>
                <a:blip r:embed="rId5"/>
                <a:stretch>
                  <a:fillRect l="-598" t="-3205" r="-1047" b="-64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91E77E62-216F-42F3-B0E0-89B4BB62922D}"/>
                  </a:ext>
                </a:extLst>
              </p:cNvPr>
              <p:cNvSpPr txBox="1"/>
              <p:nvPr/>
            </p:nvSpPr>
            <p:spPr>
              <a:xfrm>
                <a:off x="2782957" y="2484783"/>
                <a:ext cx="3140765"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 </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𝑗</m:t>
                                          </m:r>
                                        </m:sub>
                                      </m:sSub>
                                    </m:e>
                                  </m:d>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0" i="1" smtClean="0">
                                      <a:latin typeface="Cambria Math" panose="02040503050406030204" pitchFamily="18" charset="0"/>
                                    </a:rPr>
                                    <m:t>𝑖𝑗</m:t>
                                  </m:r>
                                </m:sub>
                              </m:sSub>
                            </m:e>
                          </m:nary>
                        </m:e>
                      </m:func>
                    </m:oMath>
                  </m:oMathPara>
                </a14:m>
                <a:endParaRPr lang="zh-CN" altLang="en-US" dirty="0"/>
              </a:p>
            </p:txBody>
          </p:sp>
        </mc:Choice>
        <mc:Fallback>
          <p:sp>
            <p:nvSpPr>
              <p:cNvPr id="15" name="文本框 14">
                <a:extLst>
                  <a:ext uri="{FF2B5EF4-FFF2-40B4-BE49-F238E27FC236}">
                    <a16:creationId xmlns:a16="http://schemas.microsoft.com/office/drawing/2014/main" id="{91E77E62-216F-42F3-B0E0-89B4BB62922D}"/>
                  </a:ext>
                </a:extLst>
              </p:cNvPr>
              <p:cNvSpPr txBox="1">
                <a:spLocks noRot="1" noChangeAspect="1" noMove="1" noResize="1" noEditPoints="1" noAdjustHandles="1" noChangeArrowheads="1" noChangeShapeType="1" noTextEdit="1"/>
              </p:cNvSpPr>
              <p:nvPr/>
            </p:nvSpPr>
            <p:spPr>
              <a:xfrm>
                <a:off x="2782957" y="2484783"/>
                <a:ext cx="3140765" cy="795859"/>
              </a:xfrm>
              <a:prstGeom prst="rect">
                <a:avLst/>
              </a:prstGeom>
              <a:blipFill>
                <a:blip r:embed="rId6"/>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BED0E617-68A1-4224-BF24-1F2FAC07A36F}"/>
              </a:ext>
            </a:extLst>
          </p:cNvPr>
          <p:cNvSpPr txBox="1"/>
          <p:nvPr/>
        </p:nvSpPr>
        <p:spPr>
          <a:xfrm>
            <a:off x="569843" y="3491948"/>
            <a:ext cx="2089636" cy="369332"/>
          </a:xfrm>
          <a:prstGeom prst="rect">
            <a:avLst/>
          </a:prstGeom>
          <a:noFill/>
        </p:spPr>
        <p:txBody>
          <a:bodyPr wrap="square" rtlCol="0">
            <a:spAutoFit/>
          </a:bodyPr>
          <a:lstStyle/>
          <a:p>
            <a:r>
              <a:rPr lang="zh-CN" altLang="en-US" dirty="0"/>
              <a:t>上式的物理意义是：</a:t>
            </a:r>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67FA1313-25DD-4E4D-886B-3804187681C9}"/>
                  </a:ext>
                </a:extLst>
              </p:cNvPr>
              <p:cNvSpPr txBox="1"/>
              <p:nvPr/>
            </p:nvSpPr>
            <p:spPr>
              <a:xfrm>
                <a:off x="2639601" y="3501543"/>
                <a:ext cx="6162261" cy="945643"/>
              </a:xfrm>
              <a:prstGeom prst="rect">
                <a:avLst/>
              </a:prstGeom>
              <a:noFill/>
            </p:spPr>
            <p:txBody>
              <a:bodyPr wrap="square" rtlCol="0">
                <a:spAutoFit/>
              </a:bodyPr>
              <a:lstStyle/>
              <a:p>
                <a:r>
                  <a:rPr lang="zh-CN" altLang="en-US" dirty="0"/>
                  <a:t>①  若</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b="0" i="1" smtClean="0">
                            <a:latin typeface="Cambria Math" panose="02040503050406030204" pitchFamily="18" charset="0"/>
                          </a:rPr>
                          <m:t>𝑗𝑖</m:t>
                        </m:r>
                      </m:sub>
                    </m:sSub>
                    <m:r>
                      <a:rPr lang="en-US" altLang="zh-CN" i="1">
                        <a:latin typeface="Cambria Math" panose="02040503050406030204" pitchFamily="18" charset="0"/>
                      </a:rPr>
                      <m:t>=0</m:t>
                    </m:r>
                  </m:oMath>
                </a14:m>
                <a:endParaRPr lang="en-US" altLang="zh-CN" dirty="0"/>
              </a:p>
              <a:p>
                <a:r>
                  <a:rPr lang="zh-CN" altLang="en-US" dirty="0"/>
                  <a:t>对优化模型没有任何影响，对应的意义是，不存在近邻关系的两个点的信息不在降维数据体现</a:t>
                </a:r>
              </a:p>
            </p:txBody>
          </p:sp>
        </mc:Choice>
        <mc:Fallback>
          <p:sp>
            <p:nvSpPr>
              <p:cNvPr id="20" name="文本框 19">
                <a:extLst>
                  <a:ext uri="{FF2B5EF4-FFF2-40B4-BE49-F238E27FC236}">
                    <a16:creationId xmlns:a16="http://schemas.microsoft.com/office/drawing/2014/main" id="{67FA1313-25DD-4E4D-886B-3804187681C9}"/>
                  </a:ext>
                </a:extLst>
              </p:cNvPr>
              <p:cNvSpPr txBox="1">
                <a:spLocks noRot="1" noChangeAspect="1" noMove="1" noResize="1" noEditPoints="1" noAdjustHandles="1" noChangeArrowheads="1" noChangeShapeType="1" noTextEdit="1"/>
              </p:cNvSpPr>
              <p:nvPr/>
            </p:nvSpPr>
            <p:spPr>
              <a:xfrm>
                <a:off x="2639601" y="3501543"/>
                <a:ext cx="6162261" cy="945643"/>
              </a:xfrm>
              <a:prstGeom prst="rect">
                <a:avLst/>
              </a:prstGeom>
              <a:blipFill>
                <a:blip r:embed="rId7"/>
                <a:stretch>
                  <a:fillRect l="-791" t="-2564" r="-593" b="-89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99BE8FD8-F8C6-4F8D-A2A3-F932783D1731}"/>
                  </a:ext>
                </a:extLst>
              </p:cNvPr>
              <p:cNvSpPr txBox="1"/>
              <p:nvPr/>
            </p:nvSpPr>
            <p:spPr>
              <a:xfrm>
                <a:off x="2659479" y="4610715"/>
                <a:ext cx="6162261" cy="668645"/>
              </a:xfrm>
              <a:prstGeom prst="rect">
                <a:avLst/>
              </a:prstGeom>
              <a:noFill/>
            </p:spPr>
            <p:txBody>
              <a:bodyPr wrap="square" rtlCol="0">
                <a:spAutoFit/>
              </a:bodyPr>
              <a:lstStyle/>
              <a:p>
                <a:r>
                  <a:rPr lang="zh-CN" altLang="en-US" dirty="0"/>
                  <a:t>②  若</a:t>
                </a:r>
                <a14:m>
                  <m:oMath xmlns:m="http://schemas.openxmlformats.org/officeDocument/2006/math">
                    <m:r>
                      <a:rPr lang="en-US" altLang="zh-CN" b="0" i="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0" i="1" smtClean="0">
                            <a:latin typeface="Cambria Math" panose="02040503050406030204" pitchFamily="18" charset="0"/>
                          </a:rPr>
                          <m:t>𝑗𝑖</m:t>
                        </m:r>
                      </m:sub>
                    </m:sSub>
                    <m:r>
                      <a:rPr lang="en-US" altLang="zh-CN" b="0" i="1" smtClean="0">
                        <a:latin typeface="Cambria Math" panose="02040503050406030204" pitchFamily="18" charset="0"/>
                      </a:rPr>
                      <m:t>&gt;</m:t>
                    </m:r>
                    <m:r>
                      <a:rPr lang="en-US" altLang="zh-CN" i="1">
                        <a:latin typeface="Cambria Math" panose="02040503050406030204" pitchFamily="18" charset="0"/>
                      </a:rPr>
                      <m:t>0</m:t>
                    </m:r>
                  </m:oMath>
                </a14:m>
                <a:endParaRPr lang="en-US" altLang="zh-CN" dirty="0"/>
              </a:p>
              <a:p>
                <a:r>
                  <a:rPr lang="zh-CN" altLang="en-US" dirty="0"/>
                  <a:t>两点距离越小，权重越大，越希望两点更接近些</a:t>
                </a:r>
                <a:endParaRPr lang="en-US" altLang="zh-CN" dirty="0"/>
              </a:p>
            </p:txBody>
          </p:sp>
        </mc:Choice>
        <mc:Fallback>
          <p:sp>
            <p:nvSpPr>
              <p:cNvPr id="24" name="文本框 23">
                <a:extLst>
                  <a:ext uri="{FF2B5EF4-FFF2-40B4-BE49-F238E27FC236}">
                    <a16:creationId xmlns:a16="http://schemas.microsoft.com/office/drawing/2014/main" id="{99BE8FD8-F8C6-4F8D-A2A3-F932783D1731}"/>
                  </a:ext>
                </a:extLst>
              </p:cNvPr>
              <p:cNvSpPr txBox="1">
                <a:spLocks noRot="1" noChangeAspect="1" noMove="1" noResize="1" noEditPoints="1" noAdjustHandles="1" noChangeArrowheads="1" noChangeShapeType="1" noTextEdit="1"/>
              </p:cNvSpPr>
              <p:nvPr/>
            </p:nvSpPr>
            <p:spPr>
              <a:xfrm>
                <a:off x="2659479" y="4610715"/>
                <a:ext cx="6162261" cy="668645"/>
              </a:xfrm>
              <a:prstGeom prst="rect">
                <a:avLst/>
              </a:prstGeom>
              <a:blipFill>
                <a:blip r:embed="rId8"/>
                <a:stretch>
                  <a:fillRect l="-791" t="-3636" b="-1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090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56"/>
            <a:ext cx="3036280" cy="1200329"/>
          </a:xfrm>
          <a:prstGeom prst="rect">
            <a:avLst/>
          </a:prstGeom>
        </p:spPr>
        <p:txBody>
          <a:bodyPr wrap="none">
            <a:spAutoFit/>
          </a:bodyPr>
          <a:lstStyle/>
          <a:p>
            <a:pPr defTabSz="457154"/>
            <a:r>
              <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求解优化模型</a:t>
            </a:r>
          </a:p>
          <a:p>
            <a:pPr defTabSz="457154">
              <a:defRPr/>
            </a:pPr>
            <a:endPar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12</a:t>
            </a:fld>
            <a:endParaRPr lang="zh-CN" altLang="en-US">
              <a:solidFill>
                <a:prstClr val="black">
                  <a:tint val="75000"/>
                </a:prstClr>
              </a:solidFill>
              <a:latin typeface="Calibri"/>
              <a:ea typeface="等线" panose="02010600030101010101" pitchFamily="2" charset="-122"/>
            </a:endParaRPr>
          </a:p>
        </p:txBody>
      </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BEF360A3-BBA8-44ED-96C6-92600490475B}"/>
                  </a:ext>
                </a:extLst>
              </p:cNvPr>
              <p:cNvSpPr/>
              <p:nvPr/>
            </p:nvSpPr>
            <p:spPr>
              <a:xfrm>
                <a:off x="176884" y="1554026"/>
                <a:ext cx="8523487" cy="2454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r>
                            <a:rPr lang="en-US" altLang="zh-CN" i="1">
                              <a:latin typeface="Cambria Math" panose="02040503050406030204" pitchFamily="18" charset="0"/>
                            </a:rPr>
                            <m:t> </m:t>
                          </m:r>
                        </m:sup>
                        <m:e>
                          <m:sSup>
                            <m:sSupPr>
                              <m:ctrlPr>
                                <a:rPr lang="en-US" altLang="zh-CN" i="1">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𝑗</m:t>
                                      </m:r>
                                    </m:sub>
                                  </m:sSub>
                                </m:e>
                              </m:d>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𝑗</m:t>
                                          </m:r>
                                        </m:sub>
                                      </m:sSub>
                                    </m:e>
                                  </m:d>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b="0"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𝑻</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𝒊</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𝟐</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𝑻</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𝒋</m:t>
                                      </m:r>
                                    </m:sub>
                                  </m:sSub>
                                  <m:r>
                                    <a:rPr lang="en-US" altLang="zh-CN" b="0"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𝒋</m:t>
                                      </m:r>
                                    </m:sub>
                                    <m:sup>
                                      <m:r>
                                        <a:rPr lang="en-US" altLang="zh-CN" b="1" i="1" smtClean="0">
                                          <a:latin typeface="Cambria Math" panose="02040503050406030204" pitchFamily="18" charset="0"/>
                                        </a:rPr>
                                        <m:t>𝑻</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𝒋</m:t>
                                      </m:r>
                                    </m:sub>
                                  </m:sSub>
                                </m:e>
                              </m:d>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e>
                              </m:d>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𝒋</m:t>
                                      </m:r>
                                    </m:sub>
                                  </m:sSub>
                                </m:e>
                              </m:d>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r>
                        <m:rPr>
                          <m:nor/>
                        </m:rPr>
                        <a:rPr lang="en-US" altLang="zh-CN" dirty="0"/>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𝒋</m:t>
                                      </m:r>
                                    </m:sub>
                                    <m:sup>
                                      <m:r>
                                        <a:rPr lang="en-US" altLang="zh-CN" b="1" i="1" smtClean="0">
                                          <a:latin typeface="Cambria Math" panose="02040503050406030204" pitchFamily="18" charset="0"/>
                                        </a:rPr>
                                        <m:t>𝑻</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𝒋</m:t>
                                      </m:r>
                                    </m:sub>
                                  </m:sSub>
                                </m:e>
                              </m:d>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e>
                          </m:d>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𝒋</m:t>
                                      </m:r>
                                    </m:sub>
                                  </m:sSub>
                                </m:e>
                              </m:d>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oMath>
                  </m:oMathPara>
                </a14:m>
                <a:endParaRPr lang="en-US" altLang="zh-CN" dirty="0"/>
              </a:p>
            </p:txBody>
          </p:sp>
        </mc:Choice>
        <mc:Fallback>
          <p:sp>
            <p:nvSpPr>
              <p:cNvPr id="3" name="矩形 2">
                <a:extLst>
                  <a:ext uri="{FF2B5EF4-FFF2-40B4-BE49-F238E27FC236}">
                    <a16:creationId xmlns:a16="http://schemas.microsoft.com/office/drawing/2014/main" id="{BEF360A3-BBA8-44ED-96C6-92600490475B}"/>
                  </a:ext>
                </a:extLst>
              </p:cNvPr>
              <p:cNvSpPr>
                <a:spLocks noRot="1" noChangeAspect="1" noMove="1" noResize="1" noEditPoints="1" noAdjustHandles="1" noChangeArrowheads="1" noChangeShapeType="1" noTextEdit="1"/>
              </p:cNvSpPr>
              <p:nvPr/>
            </p:nvSpPr>
            <p:spPr>
              <a:xfrm>
                <a:off x="176884" y="1554026"/>
                <a:ext cx="8523487" cy="2454903"/>
              </a:xfrm>
              <a:prstGeom prst="rect">
                <a:avLst/>
              </a:prstGeom>
              <a:blipFill>
                <a:blip r:embed="rId5"/>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E4837772-C120-41C0-8854-4C6CAC53AFF3}"/>
              </a:ext>
            </a:extLst>
          </p:cNvPr>
          <p:cNvSpPr txBox="1"/>
          <p:nvPr/>
        </p:nvSpPr>
        <p:spPr>
          <a:xfrm>
            <a:off x="365263" y="1165808"/>
            <a:ext cx="8150087" cy="369332"/>
          </a:xfrm>
          <a:prstGeom prst="rect">
            <a:avLst/>
          </a:prstGeom>
          <a:noFill/>
        </p:spPr>
        <p:txBody>
          <a:bodyPr wrap="square" rtlCol="0">
            <a:spAutoFit/>
          </a:bodyPr>
          <a:lstStyle/>
          <a:p>
            <a:r>
              <a:rPr lang="zh-CN" altLang="en-US" dirty="0"/>
              <a:t>开始对模型进行优化，首先观察优化表达式（</a:t>
            </a:r>
            <a:r>
              <a:rPr lang="zh-CN" altLang="en-US" sz="1200" b="1" dirty="0">
                <a:solidFill>
                  <a:srgbClr val="FF0000"/>
                </a:solidFill>
              </a:rPr>
              <a:t>相信我，这里你一定能看懂</a:t>
            </a:r>
            <a:r>
              <a:rPr lang="zh-CN" altLang="en-US" dirty="0"/>
              <a:t>）</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9F6BEF7-9A76-4CFD-A0D7-572C0E036543}"/>
                  </a:ext>
                </a:extLst>
              </p:cNvPr>
              <p:cNvSpPr txBox="1"/>
              <p:nvPr/>
            </p:nvSpPr>
            <p:spPr>
              <a:xfrm>
                <a:off x="458073" y="3978731"/>
                <a:ext cx="8004313" cy="955646"/>
              </a:xfrm>
              <a:prstGeom prst="rect">
                <a:avLst/>
              </a:prstGeom>
              <a:noFill/>
            </p:spPr>
            <p:txBody>
              <a:bodyPr wrap="square" rtlCol="0">
                <a:spAutoFit/>
              </a:bodyPr>
              <a:lstStyle/>
              <a:p>
                <a:r>
                  <a:rPr lang="zh-CN" altLang="en-US" dirty="0"/>
                  <a:t>为了方便，记对角矩阵 </a:t>
                </a:r>
                <a14:m>
                  <m:oMath xmlns:m="http://schemas.openxmlformats.org/officeDocument/2006/math">
                    <m:r>
                      <a:rPr lang="en-US" altLang="zh-CN" b="1" i="1" smtClean="0">
                        <a:latin typeface="Cambria Math" panose="02040503050406030204" pitchFamily="18" charset="0"/>
                      </a:rPr>
                      <m:t>𝑫</m:t>
                    </m:r>
                  </m:oMath>
                </a14:m>
                <a:r>
                  <a:rPr lang="zh-CN" altLang="en-US" dirty="0"/>
                  <a:t>，其对角线元素为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𝑫</m:t>
                        </m:r>
                      </m:e>
                      <m:sub>
                        <m:r>
                          <a:rPr lang="en-US" altLang="zh-CN" b="1" i="1" smtClean="0">
                            <a:latin typeface="Cambria Math" panose="02040503050406030204" pitchFamily="18" charset="0"/>
                          </a:rPr>
                          <m:t>𝒊𝒊</m:t>
                        </m:r>
                      </m:sub>
                    </m:sSub>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r>
                      <a:rPr lang="zh-CN" altLang="en-US" i="1">
                        <a:latin typeface="Cambria Math" panose="02040503050406030204" pitchFamily="18" charset="0"/>
                      </a:rPr>
                      <m:t>，</m:t>
                    </m:r>
                  </m:oMath>
                </a14:m>
                <a:r>
                  <a:rPr lang="zh-CN" altLang="en-US" dirty="0"/>
                  <a:t>也就是某个样本点的度（数据结构和离散数学都有涉及）</a:t>
                </a:r>
                <a:r>
                  <a:rPr lang="en-US" altLang="zh-CN" dirty="0"/>
                  <a:t>;</a:t>
                </a:r>
                <a:r>
                  <a:rPr lang="zh-CN" altLang="en-US" dirty="0"/>
                  <a:t>再利用矩阵的迹的定义（即矩阵对角线元素之和），就有下列等式（</a:t>
                </a:r>
                <a:r>
                  <a:rPr lang="zh-CN" altLang="en-US" sz="1400" b="1" dirty="0">
                    <a:solidFill>
                      <a:srgbClr val="FF0000"/>
                    </a:solidFill>
                  </a:rPr>
                  <a:t>这里不太容易懂，但是在纸上面写写就能看出来</a:t>
                </a:r>
                <a:r>
                  <a:rPr lang="zh-CN" altLang="en-US" dirty="0"/>
                  <a:t>）</a:t>
                </a:r>
              </a:p>
            </p:txBody>
          </p:sp>
        </mc:Choice>
        <mc:Fallback xmlns="">
          <p:sp>
            <p:nvSpPr>
              <p:cNvPr id="12" name="文本框 11">
                <a:extLst>
                  <a:ext uri="{FF2B5EF4-FFF2-40B4-BE49-F238E27FC236}">
                    <a16:creationId xmlns:a16="http://schemas.microsoft.com/office/drawing/2014/main" id="{29F6BEF7-9A76-4CFD-A0D7-572C0E036543}"/>
                  </a:ext>
                </a:extLst>
              </p:cNvPr>
              <p:cNvSpPr txBox="1">
                <a:spLocks noRot="1" noChangeAspect="1" noMove="1" noResize="1" noEditPoints="1" noAdjustHandles="1" noChangeArrowheads="1" noChangeShapeType="1" noTextEdit="1"/>
              </p:cNvSpPr>
              <p:nvPr/>
            </p:nvSpPr>
            <p:spPr>
              <a:xfrm>
                <a:off x="458073" y="3978731"/>
                <a:ext cx="8004313" cy="955646"/>
              </a:xfrm>
              <a:prstGeom prst="rect">
                <a:avLst/>
              </a:prstGeom>
              <a:blipFill>
                <a:blip r:embed="rId6"/>
                <a:stretch>
                  <a:fillRect l="-609" t="-46154"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7BCABF3-C9BE-48A2-863C-DCF857661005}"/>
                  </a:ext>
                </a:extLst>
              </p:cNvPr>
              <p:cNvSpPr txBox="1"/>
              <p:nvPr/>
            </p:nvSpPr>
            <p:spPr>
              <a:xfrm>
                <a:off x="549919" y="4810190"/>
                <a:ext cx="8044161" cy="8798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Tr</m:t>
                      </m:r>
                      <m:r>
                        <a:rPr lang="en-US" altLang="zh-CN" b="1" i="1">
                          <a:latin typeface="Cambria Math" panose="02040503050406030204" pitchFamily="18" charset="0"/>
                        </a:rPr>
                        <m:t> </m:t>
                      </m:r>
                      <m:d>
                        <m:dPr>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𝒀</m:t>
                              </m:r>
                            </m:e>
                            <m:sup>
                              <m:r>
                                <a:rPr lang="en-US" altLang="zh-CN" b="1" i="1">
                                  <a:latin typeface="Cambria Math" panose="02040503050406030204" pitchFamily="18" charset="0"/>
                                </a:rPr>
                                <m:t>𝑻</m:t>
                              </m:r>
                            </m:sup>
                          </m:sSup>
                          <m:r>
                            <a:rPr lang="en-US" altLang="zh-CN" b="1" i="1">
                              <a:latin typeface="Cambria Math" panose="02040503050406030204" pitchFamily="18" charset="0"/>
                            </a:rPr>
                            <m:t>𝑫𝒀</m:t>
                          </m:r>
                        </m:e>
                      </m:d>
                      <m:r>
                        <a:rPr lang="en-US" altLang="zh-CN" b="1"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𝒋</m:t>
                                      </m:r>
                                    </m:sub>
                                  </m:sSub>
                                </m:e>
                              </m:d>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𝑫</m:t>
                                  </m:r>
                                </m:e>
                                <m:sub>
                                  <m:r>
                                    <a:rPr lang="en-US" altLang="zh-CN" i="1">
                                      <a:latin typeface="Cambria Math" panose="02040503050406030204" pitchFamily="18" charset="0"/>
                                    </a:rPr>
                                    <m:t>𝑖𝑗</m:t>
                                  </m:r>
                                </m:sub>
                              </m:sSub>
                            </m:e>
                          </m:nary>
                        </m:e>
                      </m:nary>
                      <m:r>
                        <a:rPr lang="en-US" altLang="zh-CN" b="1"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𝒊</m:t>
                              </m:r>
                            </m:sub>
                          </m:sSub>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𝒊𝒊</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e>
                          </m:d>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oMath>
                  </m:oMathPara>
                </a14:m>
                <a:endParaRPr lang="zh-CN" altLang="en-US" b="1" dirty="0"/>
              </a:p>
            </p:txBody>
          </p:sp>
        </mc:Choice>
        <mc:Fallback xmlns="">
          <p:sp>
            <p:nvSpPr>
              <p:cNvPr id="17" name="文本框 16">
                <a:extLst>
                  <a:ext uri="{FF2B5EF4-FFF2-40B4-BE49-F238E27FC236}">
                    <a16:creationId xmlns:a16="http://schemas.microsoft.com/office/drawing/2014/main" id="{E7BCABF3-C9BE-48A2-863C-DCF857661005}"/>
                  </a:ext>
                </a:extLst>
              </p:cNvPr>
              <p:cNvSpPr txBox="1">
                <a:spLocks noRot="1" noChangeAspect="1" noMove="1" noResize="1" noEditPoints="1" noAdjustHandles="1" noChangeArrowheads="1" noChangeShapeType="1" noTextEdit="1"/>
              </p:cNvSpPr>
              <p:nvPr/>
            </p:nvSpPr>
            <p:spPr>
              <a:xfrm>
                <a:off x="549919" y="4810190"/>
                <a:ext cx="8044161" cy="87985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3E3DBBB-87F9-429B-A43E-34D8259B44EB}"/>
                  </a:ext>
                </a:extLst>
              </p:cNvPr>
              <p:cNvSpPr txBox="1"/>
              <p:nvPr/>
            </p:nvSpPr>
            <p:spPr>
              <a:xfrm>
                <a:off x="549918" y="5659057"/>
                <a:ext cx="8044161" cy="8798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Tr</m:t>
                      </m:r>
                      <m:r>
                        <a:rPr lang="en-US" altLang="zh-CN" b="1" i="1">
                          <a:latin typeface="Cambria Math" panose="02040503050406030204" pitchFamily="18" charset="0"/>
                        </a:rPr>
                        <m:t> </m:t>
                      </m:r>
                      <m:d>
                        <m:dPr>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𝒀</m:t>
                              </m:r>
                            </m:e>
                            <m:sup>
                              <m:r>
                                <a:rPr lang="en-US" altLang="zh-CN" b="1" i="1">
                                  <a:latin typeface="Cambria Math" panose="02040503050406030204" pitchFamily="18" charset="0"/>
                                </a:rPr>
                                <m:t>𝑻</m:t>
                              </m:r>
                            </m:sup>
                          </m:sSup>
                          <m:r>
                            <a:rPr lang="en-US" altLang="zh-CN" b="1" i="1" smtClean="0">
                              <a:latin typeface="Cambria Math" panose="02040503050406030204" pitchFamily="18" charset="0"/>
                            </a:rPr>
                            <m:t>𝑾</m:t>
                          </m:r>
                          <m:r>
                            <a:rPr lang="en-US" altLang="zh-CN" b="1" i="1">
                              <a:latin typeface="Cambria Math" panose="02040503050406030204" pitchFamily="18" charset="0"/>
                            </a:rPr>
                            <m:t>𝒀</m:t>
                          </m:r>
                        </m:e>
                      </m:d>
                      <m:r>
                        <a:rPr lang="en-US" altLang="zh-CN" b="1"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𝒋</m:t>
                                      </m:r>
                                    </m:sub>
                                  </m:sSub>
                                </m:e>
                              </m:d>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oMath>
                  </m:oMathPara>
                </a14:m>
                <a:endParaRPr lang="zh-CN" altLang="en-US" b="1" dirty="0"/>
              </a:p>
            </p:txBody>
          </p:sp>
        </mc:Choice>
        <mc:Fallback xmlns="">
          <p:sp>
            <p:nvSpPr>
              <p:cNvPr id="22" name="文本框 21">
                <a:extLst>
                  <a:ext uri="{FF2B5EF4-FFF2-40B4-BE49-F238E27FC236}">
                    <a16:creationId xmlns:a16="http://schemas.microsoft.com/office/drawing/2014/main" id="{83E3DBBB-87F9-429B-A43E-34D8259B44EB}"/>
                  </a:ext>
                </a:extLst>
              </p:cNvPr>
              <p:cNvSpPr txBox="1">
                <a:spLocks noRot="1" noChangeAspect="1" noMove="1" noResize="1" noEditPoints="1" noAdjustHandles="1" noChangeArrowheads="1" noChangeShapeType="1" noTextEdit="1"/>
              </p:cNvSpPr>
              <p:nvPr/>
            </p:nvSpPr>
            <p:spPr>
              <a:xfrm>
                <a:off x="549918" y="5659057"/>
                <a:ext cx="8044161" cy="87985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22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56"/>
            <a:ext cx="2954655" cy="1200329"/>
          </a:xfrm>
          <a:prstGeom prst="rect">
            <a:avLst/>
          </a:prstGeom>
        </p:spPr>
        <p:txBody>
          <a:bodyPr wrap="none">
            <a:spAutoFit/>
          </a:bodyPr>
          <a:lstStyle/>
          <a:p>
            <a:pPr defTabSz="457154"/>
            <a:r>
              <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求解优化模型</a:t>
            </a:r>
          </a:p>
          <a:p>
            <a:pPr defTabSz="457154">
              <a:defRPr/>
            </a:pPr>
            <a:endPar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13</a:t>
            </a:fld>
            <a:endParaRPr lang="zh-CN" altLang="en-US">
              <a:solidFill>
                <a:prstClr val="black">
                  <a:tint val="75000"/>
                </a:prstClr>
              </a:solidFill>
              <a:latin typeface="Calibri"/>
              <a:ea typeface="等线" panose="02010600030101010101" pitchFamily="2" charset="-122"/>
            </a:endParaRPr>
          </a:p>
        </p:txBody>
      </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BEF360A3-BBA8-44ED-96C6-92600490475B}"/>
                  </a:ext>
                </a:extLst>
              </p:cNvPr>
              <p:cNvSpPr/>
              <p:nvPr/>
            </p:nvSpPr>
            <p:spPr>
              <a:xfrm>
                <a:off x="395545" y="1582350"/>
                <a:ext cx="6449203" cy="11925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r>
                            <a:rPr lang="en-US" altLang="zh-CN" i="1">
                              <a:latin typeface="Cambria Math" panose="02040503050406030204" pitchFamily="18" charset="0"/>
                            </a:rPr>
                            <m:t> </m:t>
                          </m:r>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𝑗</m:t>
                                      </m:r>
                                    </m:sub>
                                  </m:sSub>
                                </m:e>
                              </m:d>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e>
                          </m:d>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en-US" altLang="zh-CN" i="1">
                                      <a:latin typeface="Cambria Math" panose="02040503050406030204" pitchFamily="18" charset="0"/>
                                    </a:rPr>
                                  </m:ctrlPr>
                                </m:dPr>
                                <m:e>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up>
                                      <m:r>
                                        <a:rPr lang="en-US" altLang="zh-CN" b="1" i="1">
                                          <a:latin typeface="Cambria Math" panose="02040503050406030204" pitchFamily="18" charset="0"/>
                                        </a:rPr>
                                        <m:t>𝑻</m:t>
                                      </m:r>
                                    </m:sup>
                                  </m:sSubSup>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𝒋</m:t>
                                      </m:r>
                                    </m:sub>
                                  </m:sSub>
                                </m:e>
                              </m:d>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𝑖𝑗</m:t>
                                  </m:r>
                                </m:sub>
                              </m:sSub>
                            </m:e>
                          </m:nary>
                        </m:e>
                      </m:nary>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𝑫𝒀</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𝑾𝒀</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Tr</m:t>
                      </m:r>
                      <m:d>
                        <m:dPr>
                          <m:begChr m:val="["/>
                          <m:endChr m:val="]"/>
                          <m:ctrlPr>
                            <a:rPr lang="en-US" altLang="zh-CN" b="1" i="1" smtClean="0">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𝒀</m:t>
                              </m:r>
                            </m:e>
                            <m:sup>
                              <m:r>
                                <a:rPr lang="en-US" altLang="zh-CN" b="1" i="1">
                                  <a:latin typeface="Cambria Math" panose="02040503050406030204" pitchFamily="18" charset="0"/>
                                </a:rPr>
                                <m:t>𝑻</m:t>
                              </m:r>
                            </m:sup>
                          </m:sSup>
                          <m:d>
                            <m:dPr>
                              <m:ctrlPr>
                                <a:rPr lang="en-US" altLang="zh-CN" b="1" i="1">
                                  <a:latin typeface="Cambria Math" panose="02040503050406030204" pitchFamily="18" charset="0"/>
                                </a:rPr>
                              </m:ctrlPr>
                            </m:dPr>
                            <m:e>
                              <m:r>
                                <a:rPr lang="en-US" altLang="zh-CN" b="1" i="1">
                                  <a:latin typeface="Cambria Math" panose="02040503050406030204" pitchFamily="18" charset="0"/>
                                </a:rPr>
                                <m:t>𝑫</m:t>
                              </m:r>
                              <m:r>
                                <a:rPr lang="en-US" altLang="zh-CN" b="1" i="1">
                                  <a:latin typeface="Cambria Math" panose="02040503050406030204" pitchFamily="18" charset="0"/>
                                </a:rPr>
                                <m:t>−</m:t>
                              </m:r>
                              <m:r>
                                <a:rPr lang="en-US" altLang="zh-CN" b="1" i="1">
                                  <a:latin typeface="Cambria Math" panose="02040503050406030204" pitchFamily="18" charset="0"/>
                                </a:rPr>
                                <m:t>𝑾</m:t>
                              </m:r>
                            </m:e>
                          </m:d>
                          <m:r>
                            <a:rPr lang="en-US" altLang="zh-CN" b="1" i="1">
                              <a:latin typeface="Cambria Math" panose="02040503050406030204" pitchFamily="18" charset="0"/>
                            </a:rPr>
                            <m:t>𝒀</m:t>
                          </m:r>
                        </m:e>
                      </m:d>
                    </m:oMath>
                  </m:oMathPara>
                </a14:m>
                <a:endParaRPr lang="en-US" altLang="zh-CN" b="1" dirty="0"/>
              </a:p>
            </p:txBody>
          </p:sp>
        </mc:Choice>
        <mc:Fallback>
          <p:sp>
            <p:nvSpPr>
              <p:cNvPr id="3" name="矩形 2">
                <a:extLst>
                  <a:ext uri="{FF2B5EF4-FFF2-40B4-BE49-F238E27FC236}">
                    <a16:creationId xmlns:a16="http://schemas.microsoft.com/office/drawing/2014/main" id="{BEF360A3-BBA8-44ED-96C6-92600490475B}"/>
                  </a:ext>
                </a:extLst>
              </p:cNvPr>
              <p:cNvSpPr>
                <a:spLocks noRot="1" noChangeAspect="1" noMove="1" noResize="1" noEditPoints="1" noAdjustHandles="1" noChangeArrowheads="1" noChangeShapeType="1" noTextEdit="1"/>
              </p:cNvSpPr>
              <p:nvPr/>
            </p:nvSpPr>
            <p:spPr>
              <a:xfrm>
                <a:off x="395545" y="1582350"/>
                <a:ext cx="6449203" cy="1192506"/>
              </a:xfrm>
              <a:prstGeom prst="rect">
                <a:avLst/>
              </a:prstGeom>
              <a:blipFill>
                <a:blip r:embed="rId5"/>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E4837772-C120-41C0-8854-4C6CAC53AFF3}"/>
              </a:ext>
            </a:extLst>
          </p:cNvPr>
          <p:cNvSpPr txBox="1"/>
          <p:nvPr/>
        </p:nvSpPr>
        <p:spPr>
          <a:xfrm>
            <a:off x="365263" y="1165808"/>
            <a:ext cx="8150087" cy="369332"/>
          </a:xfrm>
          <a:prstGeom prst="rect">
            <a:avLst/>
          </a:prstGeom>
          <a:noFill/>
        </p:spPr>
        <p:txBody>
          <a:bodyPr wrap="square" rtlCol="0">
            <a:spAutoFit/>
          </a:bodyPr>
          <a:lstStyle/>
          <a:p>
            <a:r>
              <a:rPr lang="zh-CN" altLang="en-US" dirty="0"/>
              <a:t>因此又有</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B371152-549E-4E3E-851A-7F210ECD4771}"/>
                  </a:ext>
                </a:extLst>
              </p:cNvPr>
              <p:cNvSpPr txBox="1"/>
              <p:nvPr/>
            </p:nvSpPr>
            <p:spPr>
              <a:xfrm>
                <a:off x="395545" y="2880488"/>
                <a:ext cx="8004313" cy="369332"/>
              </a:xfrm>
              <a:prstGeom prst="rect">
                <a:avLst/>
              </a:prstGeom>
              <a:noFill/>
            </p:spPr>
            <p:txBody>
              <a:bodyPr wrap="square" rtlCol="0">
                <a:spAutoFit/>
              </a:bodyPr>
              <a:lstStyle/>
              <a:p>
                <a:r>
                  <a:rPr lang="zh-CN" altLang="en-US" dirty="0"/>
                  <a:t>为了方便，记 </a:t>
                </a:r>
                <a14:m>
                  <m:oMath xmlns:m="http://schemas.openxmlformats.org/officeDocument/2006/math">
                    <m:r>
                      <a:rPr lang="en-US" altLang="zh-CN" b="1" i="1" smtClean="0">
                        <a:latin typeface="Cambria Math" panose="02040503050406030204" pitchFamily="18" charset="0"/>
                      </a:rPr>
                      <m:t>𝑳</m:t>
                    </m:r>
                    <m:r>
                      <a:rPr lang="en-US" altLang="zh-CN" b="1" i="1" smtClean="0">
                        <a:latin typeface="Cambria Math" panose="02040503050406030204" pitchFamily="18" charset="0"/>
                      </a:rPr>
                      <m:t>=</m:t>
                    </m:r>
                    <m:r>
                      <a:rPr lang="en-US" altLang="zh-CN" b="1" i="1" smtClean="0">
                        <a:latin typeface="Cambria Math" panose="02040503050406030204" pitchFamily="18" charset="0"/>
                      </a:rPr>
                      <m:t>𝑫</m:t>
                    </m:r>
                    <m:r>
                      <a:rPr lang="en-US" altLang="zh-CN" b="1" i="1" smtClean="0">
                        <a:latin typeface="Cambria Math" panose="02040503050406030204" pitchFamily="18" charset="0"/>
                      </a:rPr>
                      <m:t>−</m:t>
                    </m:r>
                    <m:r>
                      <a:rPr lang="en-US" altLang="zh-CN" b="1" i="1" smtClean="0">
                        <a:latin typeface="Cambria Math" panose="02040503050406030204" pitchFamily="18" charset="0"/>
                      </a:rPr>
                      <m:t>𝑾</m:t>
                    </m:r>
                  </m:oMath>
                </a14:m>
                <a:r>
                  <a:rPr lang="zh-CN" altLang="en-US" dirty="0"/>
                  <a:t>，称为</a:t>
                </a:r>
                <a14:m>
                  <m:oMath xmlns:m="http://schemas.openxmlformats.org/officeDocument/2006/math">
                    <m:r>
                      <a:rPr lang="zh-CN" altLang="en-US" b="1" i="0" dirty="0">
                        <a:latin typeface="Cambria Math" panose="02040503050406030204" pitchFamily="18" charset="0"/>
                      </a:rPr>
                      <m:t>拉普拉斯</m:t>
                    </m:r>
                    <m:r>
                      <a:rPr lang="zh-CN" altLang="en-US" b="1" i="0" dirty="0" smtClean="0">
                        <a:latin typeface="Cambria Math" panose="02040503050406030204" pitchFamily="18" charset="0"/>
                      </a:rPr>
                      <m:t>矩阵</m:t>
                    </m:r>
                    <m:r>
                      <a:rPr lang="zh-CN" altLang="en-US" i="1" dirty="0">
                        <a:latin typeface="Cambria Math" panose="02040503050406030204" pitchFamily="18" charset="0"/>
                      </a:rPr>
                      <m:t>，</m:t>
                    </m:r>
                  </m:oMath>
                </a14:m>
                <a:r>
                  <a:rPr lang="zh-CN" altLang="en-US" dirty="0"/>
                  <a:t>最后我们的优化目标化为</a:t>
                </a:r>
              </a:p>
            </p:txBody>
          </p:sp>
        </mc:Choice>
        <mc:Fallback xmlns="">
          <p:sp>
            <p:nvSpPr>
              <p:cNvPr id="11" name="文本框 10">
                <a:extLst>
                  <a:ext uri="{FF2B5EF4-FFF2-40B4-BE49-F238E27FC236}">
                    <a16:creationId xmlns:a16="http://schemas.microsoft.com/office/drawing/2014/main" id="{0B371152-549E-4E3E-851A-7F210ECD4771}"/>
                  </a:ext>
                </a:extLst>
              </p:cNvPr>
              <p:cNvSpPr txBox="1">
                <a:spLocks noRot="1" noChangeAspect="1" noMove="1" noResize="1" noEditPoints="1" noAdjustHandles="1" noChangeArrowheads="1" noChangeShapeType="1" noTextEdit="1"/>
              </p:cNvSpPr>
              <p:nvPr/>
            </p:nvSpPr>
            <p:spPr>
              <a:xfrm>
                <a:off x="395545" y="2880488"/>
                <a:ext cx="8004313" cy="369332"/>
              </a:xfrm>
              <a:prstGeom prst="rect">
                <a:avLst/>
              </a:prstGeom>
              <a:blipFill>
                <a:blip r:embed="rId6"/>
                <a:stretch>
                  <a:fillRect l="-685"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95D4FD2-F8B6-46BE-96E7-7BBCB9620BF7}"/>
                  </a:ext>
                </a:extLst>
              </p:cNvPr>
              <p:cNvSpPr txBox="1"/>
              <p:nvPr/>
            </p:nvSpPr>
            <p:spPr>
              <a:xfrm>
                <a:off x="2237131" y="3293495"/>
                <a:ext cx="4406347"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𝑳𝒀</m:t>
                              </m:r>
                            </m:e>
                          </m:d>
                        </m:e>
                      </m:func>
                    </m:oMath>
                  </m:oMathPara>
                </a14:m>
                <a:endParaRPr lang="zh-CN" altLang="en-US" dirty="0"/>
              </a:p>
            </p:txBody>
          </p:sp>
        </mc:Choice>
        <mc:Fallback xmlns="">
          <p:sp>
            <p:nvSpPr>
              <p:cNvPr id="2" name="文本框 1">
                <a:extLst>
                  <a:ext uri="{FF2B5EF4-FFF2-40B4-BE49-F238E27FC236}">
                    <a16:creationId xmlns:a16="http://schemas.microsoft.com/office/drawing/2014/main" id="{D95D4FD2-F8B6-46BE-96E7-7BBCB9620BF7}"/>
                  </a:ext>
                </a:extLst>
              </p:cNvPr>
              <p:cNvSpPr txBox="1">
                <a:spLocks noRot="1" noChangeAspect="1" noMove="1" noResize="1" noEditPoints="1" noAdjustHandles="1" noChangeArrowheads="1" noChangeShapeType="1" noTextEdit="1"/>
              </p:cNvSpPr>
              <p:nvPr/>
            </p:nvSpPr>
            <p:spPr>
              <a:xfrm>
                <a:off x="2237131" y="3293495"/>
                <a:ext cx="4406347" cy="4049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1777A6F-971B-4952-BC61-EC501A41A6B2}"/>
                  </a:ext>
                </a:extLst>
              </p:cNvPr>
              <p:cNvSpPr txBox="1"/>
              <p:nvPr/>
            </p:nvSpPr>
            <p:spPr>
              <a:xfrm>
                <a:off x="413119" y="3739467"/>
                <a:ext cx="8150087" cy="646331"/>
              </a:xfrm>
              <a:prstGeom prst="rect">
                <a:avLst/>
              </a:prstGeom>
              <a:noFill/>
            </p:spPr>
            <p:txBody>
              <a:bodyPr wrap="square" rtlCol="0">
                <a:spAutoFit/>
              </a:bodyPr>
              <a:lstStyle/>
              <a:p>
                <a:r>
                  <a:rPr lang="zh-CN" altLang="en-US" dirty="0"/>
                  <a:t>若不加约束，</a:t>
                </a:r>
                <a14:m>
                  <m:oMath xmlns:m="http://schemas.openxmlformats.org/officeDocument/2006/math">
                    <m:r>
                      <a:rPr lang="en-US" altLang="zh-CN" b="1" i="1" smtClean="0">
                        <a:latin typeface="Cambria Math" panose="02040503050406030204" pitchFamily="18" charset="0"/>
                      </a:rPr>
                      <m:t>𝒀</m:t>
                    </m:r>
                  </m:oMath>
                </a14:m>
                <a:r>
                  <a:rPr lang="zh-CN" altLang="en-US" b="1" dirty="0"/>
                  <a:t> </a:t>
                </a:r>
                <a:r>
                  <a:rPr lang="zh-CN" altLang="en-US" dirty="0"/>
                  <a:t>完全可以取 </a:t>
                </a:r>
                <a:r>
                  <a:rPr lang="en-US" altLang="zh-CN" b="1" dirty="0"/>
                  <a:t>0</a:t>
                </a:r>
                <a:r>
                  <a:rPr lang="zh-CN" altLang="en-US" dirty="0"/>
                  <a:t>，但这达不到我们想要的效果，为了保证优化问题有解，我们给定一个约束条件</a:t>
                </a:r>
              </a:p>
            </p:txBody>
          </p:sp>
        </mc:Choice>
        <mc:Fallback xmlns="">
          <p:sp>
            <p:nvSpPr>
              <p:cNvPr id="4" name="文本框 3">
                <a:extLst>
                  <a:ext uri="{FF2B5EF4-FFF2-40B4-BE49-F238E27FC236}">
                    <a16:creationId xmlns:a16="http://schemas.microsoft.com/office/drawing/2014/main" id="{31777A6F-971B-4952-BC61-EC501A41A6B2}"/>
                  </a:ext>
                </a:extLst>
              </p:cNvPr>
              <p:cNvSpPr txBox="1">
                <a:spLocks noRot="1" noChangeAspect="1" noMove="1" noResize="1" noEditPoints="1" noAdjustHandles="1" noChangeArrowheads="1" noChangeShapeType="1" noTextEdit="1"/>
              </p:cNvSpPr>
              <p:nvPr/>
            </p:nvSpPr>
            <p:spPr>
              <a:xfrm>
                <a:off x="413119" y="3739467"/>
                <a:ext cx="8150087" cy="646331"/>
              </a:xfrm>
              <a:prstGeom prst="rect">
                <a:avLst/>
              </a:prstGeom>
              <a:blipFill>
                <a:blip r:embed="rId8"/>
                <a:stretch>
                  <a:fillRect l="-673" t="-4717" r="-15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3D6B19-9CAB-4932-BFA7-565BE369260F}"/>
                  </a:ext>
                </a:extLst>
              </p:cNvPr>
              <p:cNvSpPr txBox="1"/>
              <p:nvPr/>
            </p:nvSpPr>
            <p:spPr>
              <a:xfrm>
                <a:off x="3620144" y="4408033"/>
                <a:ext cx="1736035"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𝑫𝒀</m:t>
                      </m:r>
                      <m:r>
                        <a:rPr lang="en-US" altLang="zh-CN" b="1" i="1" smtClean="0">
                          <a:latin typeface="Cambria Math" panose="02040503050406030204" pitchFamily="18" charset="0"/>
                        </a:rPr>
                        <m:t>=</m:t>
                      </m:r>
                      <m:r>
                        <a:rPr lang="en-US" altLang="zh-CN" b="1" i="1" smtClean="0">
                          <a:latin typeface="Cambria Math" panose="02040503050406030204" pitchFamily="18" charset="0"/>
                        </a:rPr>
                        <m:t>𝑰</m:t>
                      </m:r>
                    </m:oMath>
                  </m:oMathPara>
                </a14:m>
                <a:endParaRPr lang="zh-CN" altLang="en-US" b="1" dirty="0"/>
              </a:p>
            </p:txBody>
          </p:sp>
        </mc:Choice>
        <mc:Fallback xmlns="">
          <p:sp>
            <p:nvSpPr>
              <p:cNvPr id="6" name="文本框 5">
                <a:extLst>
                  <a:ext uri="{FF2B5EF4-FFF2-40B4-BE49-F238E27FC236}">
                    <a16:creationId xmlns:a16="http://schemas.microsoft.com/office/drawing/2014/main" id="{0A3D6B19-9CAB-4932-BFA7-565BE369260F}"/>
                  </a:ext>
                </a:extLst>
              </p:cNvPr>
              <p:cNvSpPr txBox="1">
                <a:spLocks noRot="1" noChangeAspect="1" noMove="1" noResize="1" noEditPoints="1" noAdjustHandles="1" noChangeArrowheads="1" noChangeShapeType="1" noTextEdit="1"/>
              </p:cNvSpPr>
              <p:nvPr/>
            </p:nvSpPr>
            <p:spPr>
              <a:xfrm>
                <a:off x="3620144" y="4408033"/>
                <a:ext cx="1736035" cy="37427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6BB69F-6A7E-4561-ABF6-3B3E5BA54E84}"/>
                  </a:ext>
                </a:extLst>
              </p:cNvPr>
              <p:cNvSpPr txBox="1"/>
              <p:nvPr/>
            </p:nvSpPr>
            <p:spPr>
              <a:xfrm>
                <a:off x="437602" y="4817076"/>
                <a:ext cx="4251647" cy="369332"/>
              </a:xfrm>
              <a:prstGeom prst="rect">
                <a:avLst/>
              </a:prstGeom>
              <a:noFill/>
            </p:spPr>
            <p:txBody>
              <a:bodyPr wrap="square" rtlCol="0">
                <a:spAutoFit/>
              </a:bodyPr>
              <a:lstStyle/>
              <a:p>
                <a:r>
                  <a:rPr lang="zh-CN" altLang="en-US" dirty="0"/>
                  <a:t>其中 </a:t>
                </a:r>
                <a14:m>
                  <m:oMath xmlns:m="http://schemas.openxmlformats.org/officeDocument/2006/math">
                    <m:r>
                      <a:rPr lang="en-US" altLang="zh-CN" b="1" i="1" smtClean="0">
                        <a:latin typeface="Cambria Math" panose="02040503050406030204" pitchFamily="18" charset="0"/>
                      </a:rPr>
                      <m:t>𝑰</m:t>
                    </m:r>
                  </m:oMath>
                </a14:m>
                <a:r>
                  <a:rPr lang="zh-CN" altLang="en-US" dirty="0"/>
                  <a:t> 为单位矩阵，于是优化问题化为</a:t>
                </a:r>
              </a:p>
            </p:txBody>
          </p:sp>
        </mc:Choice>
        <mc:Fallback xmlns="">
          <p:sp>
            <p:nvSpPr>
              <p:cNvPr id="7" name="文本框 6">
                <a:extLst>
                  <a:ext uri="{FF2B5EF4-FFF2-40B4-BE49-F238E27FC236}">
                    <a16:creationId xmlns:a16="http://schemas.microsoft.com/office/drawing/2014/main" id="{2F6BB69F-6A7E-4561-ABF6-3B3E5BA54E84}"/>
                  </a:ext>
                </a:extLst>
              </p:cNvPr>
              <p:cNvSpPr txBox="1">
                <a:spLocks noRot="1" noChangeAspect="1" noMove="1" noResize="1" noEditPoints="1" noAdjustHandles="1" noChangeArrowheads="1" noChangeShapeType="1" noTextEdit="1"/>
              </p:cNvSpPr>
              <p:nvPr/>
            </p:nvSpPr>
            <p:spPr>
              <a:xfrm>
                <a:off x="437602" y="4817076"/>
                <a:ext cx="4251647" cy="369332"/>
              </a:xfrm>
              <a:prstGeom prst="rect">
                <a:avLst/>
              </a:prstGeom>
              <a:blipFill>
                <a:blip r:embed="rId10"/>
                <a:stretch>
                  <a:fillRect l="-129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914C603-C316-41C8-A8F7-96DC6456472A}"/>
                  </a:ext>
                </a:extLst>
              </p:cNvPr>
              <p:cNvSpPr/>
              <p:nvPr/>
            </p:nvSpPr>
            <p:spPr>
              <a:xfrm>
                <a:off x="2927164" y="5462290"/>
                <a:ext cx="3524170"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min</m:t>
                          </m:r>
                        </m:fName>
                        <m:e>
                          <m:r>
                            <m:rPr>
                              <m:sty m:val="p"/>
                            </m:rPr>
                            <a:rPr lang="en-US" altLang="zh-CN">
                              <a:latin typeface="Cambria Math" panose="02040503050406030204" pitchFamily="18" charset="0"/>
                            </a:rPr>
                            <m:t>Tr</m:t>
                          </m:r>
                          <m:d>
                            <m:dPr>
                              <m:ctrlPr>
                                <a:rPr lang="en-US" altLang="zh-CN"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𝒀</m:t>
                                  </m:r>
                                </m:e>
                                <m:sup>
                                  <m:r>
                                    <a:rPr lang="en-US" altLang="zh-CN" b="1" i="1">
                                      <a:latin typeface="Cambria Math" panose="02040503050406030204" pitchFamily="18" charset="0"/>
                                    </a:rPr>
                                    <m:t>𝑻</m:t>
                                  </m:r>
                                </m:sup>
                              </m:sSup>
                              <m:r>
                                <a:rPr lang="en-US" altLang="zh-CN" b="1" i="1">
                                  <a:latin typeface="Cambria Math" panose="02040503050406030204" pitchFamily="18" charset="0"/>
                                </a:rPr>
                                <m:t>𝑳𝒀</m:t>
                              </m:r>
                            </m:e>
                          </m:d>
                          <m:r>
                            <a:rPr lang="en-US" altLang="zh-CN" b="0" i="1" smtClean="0">
                              <a:latin typeface="Cambria Math" panose="02040503050406030204" pitchFamily="18" charset="0"/>
                            </a:rPr>
                            <m:t>,</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𝑫𝒀</m:t>
                          </m:r>
                          <m:r>
                            <a:rPr lang="en-US" altLang="zh-CN" b="0" i="1" smtClean="0">
                              <a:latin typeface="Cambria Math" panose="02040503050406030204" pitchFamily="18" charset="0"/>
                            </a:rPr>
                            <m:t>=</m:t>
                          </m:r>
                          <m:r>
                            <a:rPr lang="en-US" altLang="zh-CN" b="1" i="1" smtClean="0">
                              <a:latin typeface="Cambria Math" panose="02040503050406030204" pitchFamily="18" charset="0"/>
                            </a:rPr>
                            <m:t>𝑰</m:t>
                          </m:r>
                        </m:e>
                      </m:func>
                    </m:oMath>
                  </m:oMathPara>
                </a14:m>
                <a:endParaRPr lang="zh-CN" altLang="en-US" dirty="0"/>
              </a:p>
            </p:txBody>
          </p:sp>
        </mc:Choice>
        <mc:Fallback xmlns="">
          <p:sp>
            <p:nvSpPr>
              <p:cNvPr id="8" name="矩形 7">
                <a:extLst>
                  <a:ext uri="{FF2B5EF4-FFF2-40B4-BE49-F238E27FC236}">
                    <a16:creationId xmlns:a16="http://schemas.microsoft.com/office/drawing/2014/main" id="{2914C603-C316-41C8-A8F7-96DC6456472A}"/>
                  </a:ext>
                </a:extLst>
              </p:cNvPr>
              <p:cNvSpPr>
                <a:spLocks noRot="1" noChangeAspect="1" noMove="1" noResize="1" noEditPoints="1" noAdjustHandles="1" noChangeArrowheads="1" noChangeShapeType="1" noTextEdit="1"/>
              </p:cNvSpPr>
              <p:nvPr/>
            </p:nvSpPr>
            <p:spPr>
              <a:xfrm>
                <a:off x="2927164" y="5462290"/>
                <a:ext cx="3524170" cy="404983"/>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209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56"/>
            <a:ext cx="2954655" cy="1200329"/>
          </a:xfrm>
          <a:prstGeom prst="rect">
            <a:avLst/>
          </a:prstGeom>
        </p:spPr>
        <p:txBody>
          <a:bodyPr wrap="none">
            <a:spAutoFit/>
          </a:bodyPr>
          <a:lstStyle/>
          <a:p>
            <a:pPr defTabSz="457154"/>
            <a:r>
              <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求解优化模型</a:t>
            </a:r>
          </a:p>
          <a:p>
            <a:pPr defTabSz="457154">
              <a:defRPr/>
            </a:pPr>
            <a:endPar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14</a:t>
            </a:fld>
            <a:endParaRPr lang="zh-CN" altLang="en-US">
              <a:solidFill>
                <a:prstClr val="black">
                  <a:tint val="75000"/>
                </a:prstClr>
              </a:solidFill>
              <a:latin typeface="Calibri"/>
              <a:ea typeface="等线" panose="02010600030101010101"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6E530DB-2B8A-4742-9251-91855961AD44}"/>
                  </a:ext>
                </a:extLst>
              </p:cNvPr>
              <p:cNvSpPr txBox="1"/>
              <p:nvPr/>
            </p:nvSpPr>
            <p:spPr>
              <a:xfrm>
                <a:off x="496957" y="1388985"/>
                <a:ext cx="8251498" cy="369332"/>
              </a:xfrm>
              <a:prstGeom prst="rect">
                <a:avLst/>
              </a:prstGeom>
              <a:noFill/>
            </p:spPr>
            <p:txBody>
              <a:bodyPr wrap="square" rtlCol="0">
                <a:spAutoFit/>
              </a:bodyPr>
              <a:lstStyle/>
              <a:p>
                <a:r>
                  <a:rPr lang="zh-CN" altLang="en-US" dirty="0"/>
                  <a:t>利用拉格朗日乘子法，令优化表达式在给定约束下对 </a:t>
                </a:r>
                <a14:m>
                  <m:oMath xmlns:m="http://schemas.openxmlformats.org/officeDocument/2006/math">
                    <m:r>
                      <a:rPr lang="en-US" altLang="zh-CN" b="1" i="1" smtClean="0">
                        <a:latin typeface="Cambria Math" panose="02040503050406030204" pitchFamily="18" charset="0"/>
                      </a:rPr>
                      <m:t>𝒀</m:t>
                    </m:r>
                  </m:oMath>
                </a14:m>
                <a:r>
                  <a:rPr lang="zh-CN" altLang="en-US" dirty="0"/>
                  <a:t> 的偏导数为 </a:t>
                </a:r>
                <a:r>
                  <a:rPr lang="en-US" altLang="zh-CN" dirty="0"/>
                  <a:t>0</a:t>
                </a:r>
                <a:r>
                  <a:rPr lang="zh-CN" altLang="en-US" dirty="0"/>
                  <a:t>，得到</a:t>
                </a:r>
              </a:p>
            </p:txBody>
          </p:sp>
        </mc:Choice>
        <mc:Fallback xmlns="">
          <p:sp>
            <p:nvSpPr>
              <p:cNvPr id="9" name="文本框 8">
                <a:extLst>
                  <a:ext uri="{FF2B5EF4-FFF2-40B4-BE49-F238E27FC236}">
                    <a16:creationId xmlns:a16="http://schemas.microsoft.com/office/drawing/2014/main" id="{86E530DB-2B8A-4742-9251-91855961AD44}"/>
                  </a:ext>
                </a:extLst>
              </p:cNvPr>
              <p:cNvSpPr txBox="1">
                <a:spLocks noRot="1" noChangeAspect="1" noMove="1" noResize="1" noEditPoints="1" noAdjustHandles="1" noChangeArrowheads="1" noChangeShapeType="1" noTextEdit="1"/>
              </p:cNvSpPr>
              <p:nvPr/>
            </p:nvSpPr>
            <p:spPr>
              <a:xfrm>
                <a:off x="496957" y="1388985"/>
                <a:ext cx="8251498" cy="369332"/>
              </a:xfrm>
              <a:prstGeom prst="rect">
                <a:avLst/>
              </a:prstGeom>
              <a:blipFill>
                <a:blip r:embed="rId5"/>
                <a:stretch>
                  <a:fillRect l="-665"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F8B32FA-E915-4CF7-8F69-D82F65F35425}"/>
                  </a:ext>
                </a:extLst>
              </p:cNvPr>
              <p:cNvSpPr txBox="1"/>
              <p:nvPr/>
            </p:nvSpPr>
            <p:spPr>
              <a:xfrm>
                <a:off x="566530" y="1859989"/>
                <a:ext cx="801093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r>
                            <a:rPr lang="en-US" altLang="zh-CN" b="1" i="1" smtClean="0">
                              <a:latin typeface="Cambria Math" panose="02040503050406030204" pitchFamily="18" charset="0"/>
                            </a:rPr>
                            <m:t>𝒀</m:t>
                          </m:r>
                        </m:den>
                      </m:f>
                      <m:r>
                        <m:rPr>
                          <m:sty m:val="p"/>
                        </m:rPr>
                        <a:rPr lang="en-US" altLang="zh-CN" b="0" i="0" smtClean="0">
                          <a:latin typeface="Cambria Math" panose="02040503050406030204" pitchFamily="18" charset="0"/>
                        </a:rPr>
                        <m:t>Tr</m:t>
                      </m:r>
                      <m:d>
                        <m:dPr>
                          <m:begChr m:val="["/>
                          <m:endChr m:val="]"/>
                          <m:ctrlPr>
                            <a:rPr lang="en-US" altLang="zh-CN" b="0"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𝑳𝒀</m:t>
                          </m:r>
                          <m:r>
                            <a:rPr lang="en-US" altLang="zh-CN" b="0" i="1" smtClean="0">
                              <a:latin typeface="Cambria Math" panose="02040503050406030204" pitchFamily="18" charset="0"/>
                            </a:rPr>
                            <m:t>−</m:t>
                          </m:r>
                          <m:r>
                            <a:rPr lang="en-US" altLang="zh-CN" b="1" i="0" smtClean="0">
                              <a:latin typeface="Cambria Math" panose="02040503050406030204" pitchFamily="18" charset="0"/>
                            </a:rPr>
                            <m:t>𝚲</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𝑫𝒀</m:t>
                              </m:r>
                              <m:r>
                                <a:rPr lang="en-US" altLang="zh-CN" b="1" i="1" smtClean="0">
                                  <a:latin typeface="Cambria Math" panose="02040503050406030204" pitchFamily="18" charset="0"/>
                                </a:rPr>
                                <m:t>−</m:t>
                              </m:r>
                              <m:r>
                                <a:rPr lang="en-US" altLang="zh-CN" b="1" i="1" smtClean="0">
                                  <a:latin typeface="Cambria Math" panose="02040503050406030204" pitchFamily="18" charset="0"/>
                                </a:rPr>
                                <m:t>𝑰</m:t>
                              </m:r>
                            </m:e>
                          </m:d>
                        </m:e>
                      </m:d>
                      <m:r>
                        <a:rPr lang="en-US" altLang="zh-CN" b="0" i="1" smtClean="0">
                          <a:latin typeface="Cambria Math" panose="02040503050406030204" pitchFamily="18" charset="0"/>
                        </a:rPr>
                        <m:t>=2</m:t>
                      </m:r>
                      <m:r>
                        <a:rPr lang="en-US" altLang="zh-CN" b="1" i="1" smtClean="0">
                          <a:latin typeface="Cambria Math" panose="02040503050406030204" pitchFamily="18" charset="0"/>
                        </a:rPr>
                        <m:t>𝑳𝒀</m:t>
                      </m:r>
                      <m:r>
                        <a:rPr lang="en-US" altLang="zh-CN" b="0" i="1" smtClean="0">
                          <a:latin typeface="Cambria Math" panose="02040503050406030204" pitchFamily="18" charset="0"/>
                        </a:rPr>
                        <m:t>−</m:t>
                      </m:r>
                      <m:r>
                        <a:rPr lang="en-US" altLang="zh-CN" b="0" i="0" smtClean="0">
                          <a:latin typeface="Cambria Math" panose="02040503050406030204" pitchFamily="18" charset="0"/>
                        </a:rPr>
                        <m:t>2</m:t>
                      </m:r>
                      <m:r>
                        <a:rPr lang="en-US" altLang="zh-CN" b="1" i="0" smtClean="0">
                          <a:latin typeface="Cambria Math" panose="02040503050406030204" pitchFamily="18" charset="0"/>
                        </a:rPr>
                        <m:t>𝚲</m:t>
                      </m:r>
                      <m:r>
                        <a:rPr lang="en-US" altLang="zh-CN" b="1" i="0" smtClean="0">
                          <a:latin typeface="Cambria Math" panose="02040503050406030204" pitchFamily="18" charset="0"/>
                        </a:rPr>
                        <m:t>𝐃𝐘</m:t>
                      </m:r>
                      <m:r>
                        <a:rPr lang="en-US" altLang="zh-CN" b="0" i="0" smtClean="0">
                          <a:latin typeface="Cambria Math" panose="02040503050406030204" pitchFamily="18" charset="0"/>
                        </a:rPr>
                        <m:t>=0</m:t>
                      </m:r>
                    </m:oMath>
                  </m:oMathPara>
                </a14:m>
                <a:endParaRPr lang="zh-CN" altLang="en-US" dirty="0"/>
              </a:p>
            </p:txBody>
          </p:sp>
        </mc:Choice>
        <mc:Fallback xmlns="">
          <p:sp>
            <p:nvSpPr>
              <p:cNvPr id="10" name="文本框 9">
                <a:extLst>
                  <a:ext uri="{FF2B5EF4-FFF2-40B4-BE49-F238E27FC236}">
                    <a16:creationId xmlns:a16="http://schemas.microsoft.com/office/drawing/2014/main" id="{6F8B32FA-E915-4CF7-8F69-D82F65F35425}"/>
                  </a:ext>
                </a:extLst>
              </p:cNvPr>
              <p:cNvSpPr txBox="1">
                <a:spLocks noRot="1" noChangeAspect="1" noMove="1" noResize="1" noEditPoints="1" noAdjustHandles="1" noChangeArrowheads="1" noChangeShapeType="1" noTextEdit="1"/>
              </p:cNvSpPr>
              <p:nvPr/>
            </p:nvSpPr>
            <p:spPr>
              <a:xfrm>
                <a:off x="566530" y="1859989"/>
                <a:ext cx="8010939" cy="6190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3D9A30D-D8A4-44A4-B91C-93D2D6091AAB}"/>
                  </a:ext>
                </a:extLst>
              </p:cNvPr>
              <p:cNvSpPr txBox="1"/>
              <p:nvPr/>
            </p:nvSpPr>
            <p:spPr>
              <a:xfrm>
                <a:off x="496957" y="3423935"/>
                <a:ext cx="7792278" cy="369332"/>
              </a:xfrm>
              <a:prstGeom prst="rect">
                <a:avLst/>
              </a:prstGeom>
              <a:noFill/>
            </p:spPr>
            <p:txBody>
              <a:bodyPr wrap="square" rtlCol="0">
                <a:spAutoFit/>
              </a:bodyPr>
              <a:lstStyle/>
              <a:p>
                <a:r>
                  <a:rPr lang="zh-CN" altLang="en-US" dirty="0"/>
                  <a:t>我们得到了一个广义特征值问题（附上百度百科），其中 </a:t>
                </a:r>
                <a14:m>
                  <m:oMath xmlns:m="http://schemas.openxmlformats.org/officeDocument/2006/math">
                    <m:r>
                      <a:rPr lang="en-US" altLang="zh-CN" b="1" i="0" smtClean="0">
                        <a:latin typeface="Cambria Math" panose="02040503050406030204" pitchFamily="18" charset="0"/>
                      </a:rPr>
                      <m:t>𝚲</m:t>
                    </m:r>
                  </m:oMath>
                </a14:m>
                <a:r>
                  <a:rPr lang="zh-CN" altLang="en-US" dirty="0"/>
                  <a:t> 为对角矩阵</a:t>
                </a:r>
              </a:p>
            </p:txBody>
          </p:sp>
        </mc:Choice>
        <mc:Fallback xmlns="">
          <p:sp>
            <p:nvSpPr>
              <p:cNvPr id="14" name="文本框 13">
                <a:extLst>
                  <a:ext uri="{FF2B5EF4-FFF2-40B4-BE49-F238E27FC236}">
                    <a16:creationId xmlns:a16="http://schemas.microsoft.com/office/drawing/2014/main" id="{23D9A30D-D8A4-44A4-B91C-93D2D6091AAB}"/>
                  </a:ext>
                </a:extLst>
              </p:cNvPr>
              <p:cNvSpPr txBox="1">
                <a:spLocks noRot="1" noChangeAspect="1" noMove="1" noResize="1" noEditPoints="1" noAdjustHandles="1" noChangeArrowheads="1" noChangeShapeType="1" noTextEdit="1"/>
              </p:cNvSpPr>
              <p:nvPr/>
            </p:nvSpPr>
            <p:spPr>
              <a:xfrm>
                <a:off x="496957" y="3423935"/>
                <a:ext cx="7792278" cy="369332"/>
              </a:xfrm>
              <a:prstGeom prst="rect">
                <a:avLst/>
              </a:prstGeom>
              <a:blipFill>
                <a:blip r:embed="rId7"/>
                <a:stretch>
                  <a:fillRect l="-704"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67A5F29-9651-480E-BBFF-6846E731F3CB}"/>
                  </a:ext>
                </a:extLst>
              </p:cNvPr>
              <p:cNvSpPr txBox="1"/>
              <p:nvPr/>
            </p:nvSpPr>
            <p:spPr>
              <a:xfrm>
                <a:off x="2465734" y="3981209"/>
                <a:ext cx="16498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𝑳𝒀</m:t>
                      </m:r>
                      <m:r>
                        <a:rPr lang="en-US" altLang="zh-CN" b="1" i="1" smtClean="0">
                          <a:latin typeface="Cambria Math" panose="02040503050406030204" pitchFamily="18" charset="0"/>
                        </a:rPr>
                        <m:t>=</m:t>
                      </m:r>
                      <m:r>
                        <a:rPr lang="en-US" altLang="zh-CN" b="1" i="0" smtClean="0">
                          <a:latin typeface="Cambria Math" panose="02040503050406030204" pitchFamily="18" charset="0"/>
                        </a:rPr>
                        <m:t>𝚲</m:t>
                      </m:r>
                      <m:r>
                        <a:rPr lang="en-US" altLang="zh-CN" b="1" i="1" smtClean="0">
                          <a:latin typeface="Cambria Math" panose="02040503050406030204" pitchFamily="18" charset="0"/>
                        </a:rPr>
                        <m:t>𝑫𝒀</m:t>
                      </m:r>
                    </m:oMath>
                  </m:oMathPara>
                </a14:m>
                <a:endParaRPr lang="zh-CN" altLang="en-US" b="1" dirty="0"/>
              </a:p>
            </p:txBody>
          </p:sp>
        </mc:Choice>
        <mc:Fallback xmlns="">
          <p:sp>
            <p:nvSpPr>
              <p:cNvPr id="15" name="文本框 14">
                <a:extLst>
                  <a:ext uri="{FF2B5EF4-FFF2-40B4-BE49-F238E27FC236}">
                    <a16:creationId xmlns:a16="http://schemas.microsoft.com/office/drawing/2014/main" id="{067A5F29-9651-480E-BBFF-6846E731F3CB}"/>
                  </a:ext>
                </a:extLst>
              </p:cNvPr>
              <p:cNvSpPr txBox="1">
                <a:spLocks noRot="1" noChangeAspect="1" noMove="1" noResize="1" noEditPoints="1" noAdjustHandles="1" noChangeArrowheads="1" noChangeShapeType="1" noTextEdit="1"/>
              </p:cNvSpPr>
              <p:nvPr/>
            </p:nvSpPr>
            <p:spPr>
              <a:xfrm>
                <a:off x="2465734" y="3981209"/>
                <a:ext cx="164989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4125E83-72B9-4452-A592-930FCED0EF22}"/>
                  </a:ext>
                </a:extLst>
              </p:cNvPr>
              <p:cNvSpPr txBox="1"/>
              <p:nvPr/>
            </p:nvSpPr>
            <p:spPr>
              <a:xfrm>
                <a:off x="496957" y="2640175"/>
                <a:ext cx="7673009" cy="369332"/>
              </a:xfrm>
              <a:prstGeom prst="rect">
                <a:avLst/>
              </a:prstGeom>
              <a:noFill/>
            </p:spPr>
            <p:txBody>
              <a:bodyPr wrap="square" rtlCol="0">
                <a:spAutoFit/>
              </a:bodyPr>
              <a:lstStyle/>
              <a:p>
                <a:r>
                  <a:rPr lang="zh-CN" altLang="en-US" dirty="0"/>
                  <a:t>这与下面的等式等价，其中 </a:t>
                </a:r>
                <a14:m>
                  <m:oMath xmlns:m="http://schemas.openxmlformats.org/officeDocument/2006/math">
                    <m:r>
                      <a:rPr lang="en-US" altLang="zh-CN" b="1" i="1" smtClean="0">
                        <a:latin typeface="Cambria Math" panose="02040503050406030204" pitchFamily="18" charset="0"/>
                      </a:rPr>
                      <m:t>𝒚</m:t>
                    </m:r>
                  </m:oMath>
                </a14:m>
                <a:r>
                  <a:rPr lang="zh-CN" altLang="en-US" dirty="0"/>
                  <a:t> 代表任意一个降维后的样本</a:t>
                </a:r>
              </a:p>
            </p:txBody>
          </p:sp>
        </mc:Choice>
        <mc:Fallback xmlns="">
          <p:sp>
            <p:nvSpPr>
              <p:cNvPr id="16" name="文本框 15">
                <a:extLst>
                  <a:ext uri="{FF2B5EF4-FFF2-40B4-BE49-F238E27FC236}">
                    <a16:creationId xmlns:a16="http://schemas.microsoft.com/office/drawing/2014/main" id="{D4125E83-72B9-4452-A592-930FCED0EF22}"/>
                  </a:ext>
                </a:extLst>
              </p:cNvPr>
              <p:cNvSpPr txBox="1">
                <a:spLocks noRot="1" noChangeAspect="1" noMove="1" noResize="1" noEditPoints="1" noAdjustHandles="1" noChangeArrowheads="1" noChangeShapeType="1" noTextEdit="1"/>
              </p:cNvSpPr>
              <p:nvPr/>
            </p:nvSpPr>
            <p:spPr>
              <a:xfrm>
                <a:off x="496957" y="2640175"/>
                <a:ext cx="7673009" cy="369332"/>
              </a:xfrm>
              <a:prstGeom prst="rect">
                <a:avLst/>
              </a:prstGeom>
              <a:blipFill>
                <a:blip r:embed="rId9"/>
                <a:stretch>
                  <a:fillRect l="-715"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36894B8-FF9E-495D-8D22-444D643AC51C}"/>
                  </a:ext>
                </a:extLst>
              </p:cNvPr>
              <p:cNvSpPr txBox="1"/>
              <p:nvPr/>
            </p:nvSpPr>
            <p:spPr>
              <a:xfrm>
                <a:off x="2027584" y="3101009"/>
                <a:ext cx="448586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1" i="1" smtClean="0">
                          <a:latin typeface="Cambria Math" panose="02040503050406030204" pitchFamily="18" charset="0"/>
                        </a:rPr>
                        <m:t>𝑳𝒚</m:t>
                      </m:r>
                      <m:r>
                        <a:rPr lang="en-US" altLang="zh-CN" b="0" i="1" smtClean="0">
                          <a:latin typeface="Cambria Math" panose="02040503050406030204" pitchFamily="18" charset="0"/>
                        </a:rPr>
                        <m:t>−2</m:t>
                      </m:r>
                      <m:r>
                        <a:rPr lang="en-US" altLang="zh-CN" b="0" i="1" smtClean="0">
                          <a:latin typeface="Cambria Math" panose="02040503050406030204" pitchFamily="18" charset="0"/>
                        </a:rPr>
                        <m:t>𝜆</m:t>
                      </m:r>
                      <m:r>
                        <a:rPr lang="en-US" altLang="zh-CN" b="1" i="1" smtClean="0">
                          <a:latin typeface="Cambria Math" panose="02040503050406030204" pitchFamily="18" charset="0"/>
                        </a:rPr>
                        <m:t>𝑫𝒚</m:t>
                      </m:r>
                      <m:r>
                        <a:rPr lang="en-US" altLang="zh-CN" b="0" i="1" smtClean="0">
                          <a:latin typeface="Cambria Math" panose="02040503050406030204" pitchFamily="18" charset="0"/>
                        </a:rPr>
                        <m:t>=0,</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r>
                        <a:rPr lang="en-US" altLang="zh-CN" b="0" i="0"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𝑫𝒚</m:t>
                      </m:r>
                      <m:r>
                        <a:rPr lang="en-US" altLang="zh-CN" b="0" i="1" smtClean="0">
                          <a:latin typeface="Cambria Math" panose="02040503050406030204" pitchFamily="18" charset="0"/>
                        </a:rPr>
                        <m:t>=1</m:t>
                      </m:r>
                    </m:oMath>
                  </m:oMathPara>
                </a14:m>
                <a:endParaRPr lang="zh-CN" altLang="en-US" dirty="0"/>
              </a:p>
            </p:txBody>
          </p:sp>
        </mc:Choice>
        <mc:Fallback xmlns="">
          <p:sp>
            <p:nvSpPr>
              <p:cNvPr id="18" name="文本框 17">
                <a:extLst>
                  <a:ext uri="{FF2B5EF4-FFF2-40B4-BE49-F238E27FC236}">
                    <a16:creationId xmlns:a16="http://schemas.microsoft.com/office/drawing/2014/main" id="{836894B8-FF9E-495D-8D22-444D643AC51C}"/>
                  </a:ext>
                </a:extLst>
              </p:cNvPr>
              <p:cNvSpPr txBox="1">
                <a:spLocks noRot="1" noChangeAspect="1" noMove="1" noResize="1" noEditPoints="1" noAdjustHandles="1" noChangeArrowheads="1" noChangeShapeType="1" noTextEdit="1"/>
              </p:cNvSpPr>
              <p:nvPr/>
            </p:nvSpPr>
            <p:spPr>
              <a:xfrm>
                <a:off x="2027584" y="3101009"/>
                <a:ext cx="4485860" cy="374270"/>
              </a:xfrm>
              <a:prstGeom prst="rect">
                <a:avLst/>
              </a:prstGeom>
              <a:blipFill>
                <a:blip r:embed="rId10"/>
                <a:stretch>
                  <a:fillRect b="-13115"/>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96C03B9D-6229-48A6-875D-55959A126C71}"/>
              </a:ext>
            </a:extLst>
          </p:cNvPr>
          <p:cNvPicPr>
            <a:picLocks noChangeAspect="1"/>
          </p:cNvPicPr>
          <p:nvPr/>
        </p:nvPicPr>
        <p:blipFill>
          <a:blip r:embed="rId11"/>
          <a:stretch>
            <a:fillRect/>
          </a:stretch>
        </p:blipFill>
        <p:spPr>
          <a:xfrm>
            <a:off x="605126" y="4668529"/>
            <a:ext cx="7575939" cy="1568531"/>
          </a:xfrm>
          <a:prstGeom prst="rect">
            <a:avLst/>
          </a:prstGeom>
        </p:spPr>
      </p:pic>
      <p:sp>
        <p:nvSpPr>
          <p:cNvPr id="20" name="文本框 19">
            <a:extLst>
              <a:ext uri="{FF2B5EF4-FFF2-40B4-BE49-F238E27FC236}">
                <a16:creationId xmlns:a16="http://schemas.microsoft.com/office/drawing/2014/main" id="{A5F4CB3E-EA1F-41FA-84B2-4023D98A2A17}"/>
              </a:ext>
            </a:extLst>
          </p:cNvPr>
          <p:cNvSpPr txBox="1"/>
          <p:nvPr/>
        </p:nvSpPr>
        <p:spPr>
          <a:xfrm>
            <a:off x="4115629" y="3981209"/>
            <a:ext cx="361123" cy="369332"/>
          </a:xfrm>
          <a:prstGeom prst="rect">
            <a:avLst/>
          </a:prstGeom>
          <a:noFill/>
        </p:spPr>
        <p:txBody>
          <a:bodyPr wrap="square" rtlCol="0">
            <a:spAutoFit/>
          </a:bodyPr>
          <a:lstStyle/>
          <a:p>
            <a:r>
              <a:rPr lang="zh-CN" altLang="en-US" dirty="0"/>
              <a:t>或</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8C0E3AC-41EC-4608-8635-353D7711CA37}"/>
                  </a:ext>
                </a:extLst>
              </p:cNvPr>
              <p:cNvSpPr txBox="1"/>
              <p:nvPr/>
            </p:nvSpPr>
            <p:spPr>
              <a:xfrm>
                <a:off x="4667250" y="3981209"/>
                <a:ext cx="16498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𝑳𝒚</m:t>
                      </m:r>
                      <m:r>
                        <a:rPr lang="en-US" altLang="zh-CN" b="1" i="1" smtClean="0">
                          <a:latin typeface="Cambria Math" panose="02040503050406030204" pitchFamily="18" charset="0"/>
                        </a:rPr>
                        <m:t>=</m:t>
                      </m:r>
                      <m:r>
                        <a:rPr lang="en-US" altLang="zh-CN" b="0" i="1" smtClean="0">
                          <a:latin typeface="Cambria Math" panose="02040503050406030204" pitchFamily="18" charset="0"/>
                        </a:rPr>
                        <m:t>𝜆</m:t>
                      </m:r>
                      <m:r>
                        <a:rPr lang="en-US" altLang="zh-CN" b="1" i="1" smtClean="0">
                          <a:latin typeface="Cambria Math" panose="02040503050406030204" pitchFamily="18" charset="0"/>
                        </a:rPr>
                        <m:t>𝑫𝒚</m:t>
                      </m:r>
                    </m:oMath>
                  </m:oMathPara>
                </a14:m>
                <a:endParaRPr lang="zh-CN" altLang="en-US" b="1" dirty="0"/>
              </a:p>
            </p:txBody>
          </p:sp>
        </mc:Choice>
        <mc:Fallback xmlns="">
          <p:sp>
            <p:nvSpPr>
              <p:cNvPr id="25" name="文本框 24">
                <a:extLst>
                  <a:ext uri="{FF2B5EF4-FFF2-40B4-BE49-F238E27FC236}">
                    <a16:creationId xmlns:a16="http://schemas.microsoft.com/office/drawing/2014/main" id="{48C0E3AC-41EC-4608-8635-353D7711CA37}"/>
                  </a:ext>
                </a:extLst>
              </p:cNvPr>
              <p:cNvSpPr txBox="1">
                <a:spLocks noRot="1" noChangeAspect="1" noMove="1" noResize="1" noEditPoints="1" noAdjustHandles="1" noChangeArrowheads="1" noChangeShapeType="1" noTextEdit="1"/>
              </p:cNvSpPr>
              <p:nvPr/>
            </p:nvSpPr>
            <p:spPr>
              <a:xfrm>
                <a:off x="4667250" y="3981209"/>
                <a:ext cx="1649895" cy="369332"/>
              </a:xfrm>
              <a:prstGeom prst="rect">
                <a:avLst/>
              </a:prstGeom>
              <a:blipFill>
                <a:blip r:embed="rId12"/>
                <a:stretch>
                  <a:fillRect b="-11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01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56"/>
            <a:ext cx="2954655" cy="1200329"/>
          </a:xfrm>
          <a:prstGeom prst="rect">
            <a:avLst/>
          </a:prstGeom>
        </p:spPr>
        <p:txBody>
          <a:bodyPr wrap="none">
            <a:spAutoFit/>
          </a:bodyPr>
          <a:lstStyle/>
          <a:p>
            <a:pPr defTabSz="457154"/>
            <a:r>
              <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求解优化模型</a:t>
            </a:r>
          </a:p>
          <a:p>
            <a:pPr defTabSz="457154">
              <a:defRPr/>
            </a:pPr>
            <a:endPar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15</a:t>
            </a:fld>
            <a:endParaRPr lang="zh-CN" altLang="en-US">
              <a:solidFill>
                <a:prstClr val="black">
                  <a:tint val="75000"/>
                </a:prstClr>
              </a:solidFill>
              <a:latin typeface="Calibri"/>
              <a:ea typeface="等线" panose="02010600030101010101" pitchFamily="2"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67A5F29-9651-480E-BBFF-6846E731F3CB}"/>
                  </a:ext>
                </a:extLst>
              </p:cNvPr>
              <p:cNvSpPr txBox="1"/>
              <p:nvPr/>
            </p:nvSpPr>
            <p:spPr>
              <a:xfrm>
                <a:off x="556591" y="1463604"/>
                <a:ext cx="80308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𝑳𝒚</m:t>
                      </m:r>
                      <m:r>
                        <a:rPr lang="en-US" altLang="zh-CN" b="1" i="1" smtClean="0">
                          <a:latin typeface="Cambria Math" panose="02040503050406030204" pitchFamily="18" charset="0"/>
                        </a:rPr>
                        <m:t>=</m:t>
                      </m:r>
                      <m:r>
                        <a:rPr lang="en-US" altLang="zh-CN" b="0" i="1" smtClean="0">
                          <a:latin typeface="Cambria Math" panose="02040503050406030204" pitchFamily="18" charset="0"/>
                        </a:rPr>
                        <m:t>𝜆</m:t>
                      </m:r>
                      <m:r>
                        <a:rPr lang="en-US" altLang="zh-CN" b="1" i="1" smtClean="0">
                          <a:latin typeface="Cambria Math" panose="02040503050406030204" pitchFamily="18" charset="0"/>
                        </a:rPr>
                        <m:t>𝑫</m:t>
                      </m:r>
                      <m:r>
                        <a:rPr lang="en-US" altLang="zh-CN" b="1" i="0" smtClean="0">
                          <a:latin typeface="Cambria Math" panose="02040503050406030204" pitchFamily="18" charset="0"/>
                        </a:rPr>
                        <m:t>𝐲</m:t>
                      </m:r>
                    </m:oMath>
                  </m:oMathPara>
                </a14:m>
                <a:endParaRPr lang="zh-CN" altLang="en-US" b="1" dirty="0"/>
              </a:p>
            </p:txBody>
          </p:sp>
        </mc:Choice>
        <mc:Fallback xmlns="">
          <p:sp>
            <p:nvSpPr>
              <p:cNvPr id="15" name="文本框 14">
                <a:extLst>
                  <a:ext uri="{FF2B5EF4-FFF2-40B4-BE49-F238E27FC236}">
                    <a16:creationId xmlns:a16="http://schemas.microsoft.com/office/drawing/2014/main" id="{067A5F29-9651-480E-BBFF-6846E731F3CB}"/>
                  </a:ext>
                </a:extLst>
              </p:cNvPr>
              <p:cNvSpPr txBox="1">
                <a:spLocks noRot="1" noChangeAspect="1" noMove="1" noResize="1" noEditPoints="1" noAdjustHandles="1" noChangeArrowheads="1" noChangeShapeType="1" noTextEdit="1"/>
              </p:cNvSpPr>
              <p:nvPr/>
            </p:nvSpPr>
            <p:spPr>
              <a:xfrm>
                <a:off x="556591" y="1463604"/>
                <a:ext cx="8030817" cy="369332"/>
              </a:xfrm>
              <a:prstGeom prst="rect">
                <a:avLst/>
              </a:prstGeom>
              <a:blipFill>
                <a:blip r:embed="rId5"/>
                <a:stretch>
                  <a:fillRect b="-11475"/>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1BF83D50-802A-4EB4-81AE-1D26B1508624}"/>
              </a:ext>
            </a:extLst>
          </p:cNvPr>
          <p:cNvSpPr txBox="1"/>
          <p:nvPr/>
        </p:nvSpPr>
        <p:spPr>
          <a:xfrm>
            <a:off x="516835" y="1186642"/>
            <a:ext cx="3235535" cy="369332"/>
          </a:xfrm>
          <a:prstGeom prst="rect">
            <a:avLst/>
          </a:prstGeom>
          <a:noFill/>
        </p:spPr>
        <p:txBody>
          <a:bodyPr wrap="square" rtlCol="0">
            <a:spAutoFit/>
          </a:bodyPr>
          <a:lstStyle/>
          <a:p>
            <a:r>
              <a:rPr lang="zh-CN" altLang="en-US" dirty="0"/>
              <a:t>注意到</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A991359-FF4F-45B1-AEE5-A6332B85AD2E}"/>
                  </a:ext>
                </a:extLst>
              </p:cNvPr>
              <p:cNvSpPr txBox="1"/>
              <p:nvPr/>
            </p:nvSpPr>
            <p:spPr>
              <a:xfrm>
                <a:off x="596347" y="1832973"/>
                <a:ext cx="8030817"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𝑳𝒚</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𝑫𝒚</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m:oMathPara>
                </a14:m>
                <a:endParaRPr lang="zh-CN" altLang="en-US" dirty="0"/>
              </a:p>
            </p:txBody>
          </p:sp>
        </mc:Choice>
        <mc:Fallback xmlns="">
          <p:sp>
            <p:nvSpPr>
              <p:cNvPr id="3" name="文本框 2">
                <a:extLst>
                  <a:ext uri="{FF2B5EF4-FFF2-40B4-BE49-F238E27FC236}">
                    <a16:creationId xmlns:a16="http://schemas.microsoft.com/office/drawing/2014/main" id="{8A991359-FF4F-45B1-AEE5-A6332B85AD2E}"/>
                  </a:ext>
                </a:extLst>
              </p:cNvPr>
              <p:cNvSpPr txBox="1">
                <a:spLocks noRot="1" noChangeAspect="1" noMove="1" noResize="1" noEditPoints="1" noAdjustHandles="1" noChangeArrowheads="1" noChangeShapeType="1" noTextEdit="1"/>
              </p:cNvSpPr>
              <p:nvPr/>
            </p:nvSpPr>
            <p:spPr>
              <a:xfrm>
                <a:off x="596347" y="1832973"/>
                <a:ext cx="8030817" cy="374270"/>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4CBE3AC-1BC4-4792-B44A-573EE6956398}"/>
                  </a:ext>
                </a:extLst>
              </p:cNvPr>
              <p:cNvSpPr txBox="1"/>
              <p:nvPr/>
            </p:nvSpPr>
            <p:spPr>
              <a:xfrm>
                <a:off x="499059" y="2247758"/>
                <a:ext cx="8225392" cy="928267"/>
              </a:xfrm>
              <a:prstGeom prst="rect">
                <a:avLst/>
              </a:prstGeom>
              <a:noFill/>
            </p:spPr>
            <p:txBody>
              <a:bodyPr wrap="square" rtlCol="0">
                <a:spAutoFit/>
              </a:bodyPr>
              <a:lstStyle/>
              <a:p>
                <a:r>
                  <a:rPr lang="zh-CN" altLang="en-US" dirty="0"/>
                  <a:t>考虑到优化目标是使得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𝑳𝒚</m:t>
                    </m:r>
                  </m:oMath>
                </a14:m>
                <a:r>
                  <a:rPr lang="zh-CN" altLang="en-US" b="1" dirty="0"/>
                  <a:t> </a:t>
                </a:r>
                <a:r>
                  <a:rPr lang="zh-CN" altLang="en-US" dirty="0"/>
                  <a:t>尽量小，也就是说，我们需要选择尽量小的非零特征值。若我们要将数据从 </a:t>
                </a:r>
                <a14:m>
                  <m:oMath xmlns:m="http://schemas.openxmlformats.org/officeDocument/2006/math">
                    <m:r>
                      <a:rPr lang="en-US" altLang="zh-CN" b="0" i="1" smtClean="0">
                        <a:latin typeface="Cambria Math" panose="02040503050406030204" pitchFamily="18" charset="0"/>
                      </a:rPr>
                      <m:t>𝑑</m:t>
                    </m:r>
                  </m:oMath>
                </a14:m>
                <a:r>
                  <a:rPr lang="zh-CN" altLang="en-US" dirty="0"/>
                  <a:t> 维度降至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sup>
                    </m:sSup>
                  </m:oMath>
                </a14:m>
                <a:r>
                  <a:rPr lang="zh-CN" altLang="en-US" dirty="0"/>
                  <a:t> 维度，只需要将特征向量按照对应特征值升序排列再选取前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sup>
                    </m:sSup>
                  </m:oMath>
                </a14:m>
                <a:r>
                  <a:rPr lang="zh-CN" altLang="en-US" dirty="0"/>
                  <a:t> 个特征向量组合 ，即得到所需的降维样本</a:t>
                </a:r>
              </a:p>
            </p:txBody>
          </p:sp>
        </mc:Choice>
        <mc:Fallback xmlns="">
          <p:sp>
            <p:nvSpPr>
              <p:cNvPr id="4" name="文本框 3">
                <a:extLst>
                  <a:ext uri="{FF2B5EF4-FFF2-40B4-BE49-F238E27FC236}">
                    <a16:creationId xmlns:a16="http://schemas.microsoft.com/office/drawing/2014/main" id="{74CBE3AC-1BC4-4792-B44A-573EE6956398}"/>
                  </a:ext>
                </a:extLst>
              </p:cNvPr>
              <p:cNvSpPr txBox="1">
                <a:spLocks noRot="1" noChangeAspect="1" noMove="1" noResize="1" noEditPoints="1" noAdjustHandles="1" noChangeArrowheads="1" noChangeShapeType="1" noTextEdit="1"/>
              </p:cNvSpPr>
              <p:nvPr/>
            </p:nvSpPr>
            <p:spPr>
              <a:xfrm>
                <a:off x="499059" y="2247758"/>
                <a:ext cx="8225392" cy="928267"/>
              </a:xfrm>
              <a:prstGeom prst="rect">
                <a:avLst/>
              </a:prstGeom>
              <a:blipFill>
                <a:blip r:embed="rId7"/>
                <a:stretch>
                  <a:fillRect l="-667" t="-3289" b="-98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496E6FBD-3ACE-48AA-AB74-CB8B7C0D6CF7}"/>
                  </a:ext>
                </a:extLst>
              </p:cNvPr>
              <p:cNvSpPr txBox="1"/>
              <p:nvPr/>
            </p:nvSpPr>
            <p:spPr>
              <a:xfrm>
                <a:off x="499059" y="3185964"/>
                <a:ext cx="7919003" cy="1200329"/>
              </a:xfrm>
              <a:prstGeom prst="rect">
                <a:avLst/>
              </a:prstGeom>
              <a:noFill/>
            </p:spPr>
            <p:txBody>
              <a:bodyPr wrap="square" rtlCol="0">
                <a:spAutoFit/>
              </a:bodyPr>
              <a:lstStyle/>
              <a:p>
                <a:r>
                  <a:rPr lang="zh-CN" altLang="en-US" u="sng" dirty="0"/>
                  <a:t>这时候可能会有人好奇了</a:t>
                </a:r>
                <a:r>
                  <a:rPr lang="zh-CN" altLang="en-US" dirty="0"/>
                  <a:t>，如果直接取前 </a:t>
                </a:r>
                <a14:m>
                  <m:oMath xmlns:m="http://schemas.openxmlformats.org/officeDocument/2006/math">
                    <m:r>
                      <a:rPr lang="en-US" altLang="zh-CN" b="0" i="1" smtClean="0">
                        <a:latin typeface="Cambria Math" panose="02040503050406030204" pitchFamily="18" charset="0"/>
                      </a:rPr>
                      <m:t>𝑑</m:t>
                    </m:r>
                  </m:oMath>
                </a14:m>
                <a:r>
                  <a:rPr lang="zh-CN" altLang="en-US" dirty="0"/>
                  <a:t> 个特征向量组合（也就是不降维），呈现的图像如何呢？答案是：依然是总体呈现连续的流形，大家看看下面的图分别在 </a:t>
                </a:r>
                <a:r>
                  <a:rPr lang="en-US" altLang="zh-CN" dirty="0"/>
                  <a:t>3D </a:t>
                </a:r>
                <a:r>
                  <a:rPr lang="zh-CN" altLang="en-US" dirty="0"/>
                  <a:t>和 </a:t>
                </a:r>
                <a:r>
                  <a:rPr lang="en-US" altLang="zh-CN" dirty="0"/>
                  <a:t>2D </a:t>
                </a:r>
                <a:r>
                  <a:rPr lang="zh-CN" altLang="en-US" dirty="0"/>
                  <a:t>情况下是不是都能在保持邻近关系情况下将数据呈现</a:t>
                </a:r>
              </a:p>
            </p:txBody>
          </p:sp>
        </mc:Choice>
        <mc:Fallback>
          <p:sp>
            <p:nvSpPr>
              <p:cNvPr id="5" name="文本框 4">
                <a:extLst>
                  <a:ext uri="{FF2B5EF4-FFF2-40B4-BE49-F238E27FC236}">
                    <a16:creationId xmlns:a16="http://schemas.microsoft.com/office/drawing/2014/main" id="{496E6FBD-3ACE-48AA-AB74-CB8B7C0D6CF7}"/>
                  </a:ext>
                </a:extLst>
              </p:cNvPr>
              <p:cNvSpPr txBox="1">
                <a:spLocks noRot="1" noChangeAspect="1" noMove="1" noResize="1" noEditPoints="1" noAdjustHandles="1" noChangeArrowheads="1" noChangeShapeType="1" noTextEdit="1"/>
              </p:cNvSpPr>
              <p:nvPr/>
            </p:nvSpPr>
            <p:spPr>
              <a:xfrm>
                <a:off x="499059" y="3185964"/>
                <a:ext cx="7919003" cy="1200329"/>
              </a:xfrm>
              <a:prstGeom prst="rect">
                <a:avLst/>
              </a:prstGeom>
              <a:blipFill>
                <a:blip r:embed="rId8"/>
                <a:stretch>
                  <a:fillRect l="-693" t="-3046" b="-710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7C364FF3-B0A0-4466-AEBE-61994A22E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801" y="4479422"/>
            <a:ext cx="2076944" cy="1715240"/>
          </a:xfrm>
          <a:prstGeom prst="rect">
            <a:avLst/>
          </a:prstGeom>
        </p:spPr>
      </p:pic>
      <p:pic>
        <p:nvPicPr>
          <p:cNvPr id="11" name="图片 10">
            <a:extLst>
              <a:ext uri="{FF2B5EF4-FFF2-40B4-BE49-F238E27FC236}">
                <a16:creationId xmlns:a16="http://schemas.microsoft.com/office/drawing/2014/main" id="{F1CF96FD-E6E9-4089-A7EA-D1BF50645C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6874" y="4388428"/>
            <a:ext cx="2350775" cy="1922486"/>
          </a:xfrm>
          <a:prstGeom prst="rect">
            <a:avLst/>
          </a:prstGeom>
        </p:spPr>
      </p:pic>
      <p:pic>
        <p:nvPicPr>
          <p:cNvPr id="17" name="图片 16">
            <a:extLst>
              <a:ext uri="{FF2B5EF4-FFF2-40B4-BE49-F238E27FC236}">
                <a16:creationId xmlns:a16="http://schemas.microsoft.com/office/drawing/2014/main" id="{B831C111-0DA9-4314-B995-C030F725B8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61084" y="4380168"/>
            <a:ext cx="2528152" cy="1930746"/>
          </a:xfrm>
          <a:prstGeom prst="rect">
            <a:avLst/>
          </a:prstGeom>
        </p:spPr>
      </p:pic>
      <p:sp>
        <p:nvSpPr>
          <p:cNvPr id="21" name="文本框 20">
            <a:extLst>
              <a:ext uri="{FF2B5EF4-FFF2-40B4-BE49-F238E27FC236}">
                <a16:creationId xmlns:a16="http://schemas.microsoft.com/office/drawing/2014/main" id="{97F7AC51-4EA6-4BD0-82AE-E954A18D8F56}"/>
              </a:ext>
            </a:extLst>
          </p:cNvPr>
          <p:cNvSpPr txBox="1"/>
          <p:nvPr/>
        </p:nvSpPr>
        <p:spPr>
          <a:xfrm>
            <a:off x="957985" y="6310914"/>
            <a:ext cx="1016590" cy="307777"/>
          </a:xfrm>
          <a:prstGeom prst="rect">
            <a:avLst/>
          </a:prstGeom>
          <a:noFill/>
        </p:spPr>
        <p:txBody>
          <a:bodyPr wrap="square" rtlCol="0">
            <a:spAutoFit/>
          </a:bodyPr>
          <a:lstStyle/>
          <a:p>
            <a:r>
              <a:rPr lang="zh-CN" altLang="en-US" sz="1400" dirty="0"/>
              <a:t>原始数据</a:t>
            </a:r>
          </a:p>
        </p:txBody>
      </p:sp>
      <p:sp>
        <p:nvSpPr>
          <p:cNvPr id="25" name="文本框 24">
            <a:extLst>
              <a:ext uri="{FF2B5EF4-FFF2-40B4-BE49-F238E27FC236}">
                <a16:creationId xmlns:a16="http://schemas.microsoft.com/office/drawing/2014/main" id="{83C9AF5A-3A57-4974-8AE2-A6A5E1739BC8}"/>
              </a:ext>
            </a:extLst>
          </p:cNvPr>
          <p:cNvSpPr txBox="1"/>
          <p:nvPr/>
        </p:nvSpPr>
        <p:spPr>
          <a:xfrm>
            <a:off x="2918048" y="6310913"/>
            <a:ext cx="2479601" cy="307777"/>
          </a:xfrm>
          <a:prstGeom prst="rect">
            <a:avLst/>
          </a:prstGeom>
          <a:noFill/>
        </p:spPr>
        <p:txBody>
          <a:bodyPr wrap="square" rtlCol="0">
            <a:spAutoFit/>
          </a:bodyPr>
          <a:lstStyle/>
          <a:p>
            <a:r>
              <a:rPr lang="zh-CN" altLang="en-US" sz="1400" dirty="0"/>
              <a:t>特征向量组成的</a:t>
            </a:r>
            <a:r>
              <a:rPr lang="en-US" altLang="zh-CN" sz="1400" dirty="0"/>
              <a:t>3</a:t>
            </a:r>
            <a:r>
              <a:rPr lang="zh-CN" altLang="en-US" sz="1400" dirty="0"/>
              <a:t>维数据</a:t>
            </a:r>
            <a:r>
              <a:rPr lang="en-US" altLang="zh-CN" sz="1400" dirty="0"/>
              <a:t>(1)</a:t>
            </a:r>
            <a:endParaRPr lang="zh-CN" altLang="en-US" sz="1400" dirty="0"/>
          </a:p>
        </p:txBody>
      </p:sp>
      <p:sp>
        <p:nvSpPr>
          <p:cNvPr id="27" name="文本框 26">
            <a:extLst>
              <a:ext uri="{FF2B5EF4-FFF2-40B4-BE49-F238E27FC236}">
                <a16:creationId xmlns:a16="http://schemas.microsoft.com/office/drawing/2014/main" id="{DAF6C25A-1DAE-45FD-B1E3-446161905785}"/>
              </a:ext>
            </a:extLst>
          </p:cNvPr>
          <p:cNvSpPr txBox="1"/>
          <p:nvPr/>
        </p:nvSpPr>
        <p:spPr>
          <a:xfrm>
            <a:off x="5760778" y="6310913"/>
            <a:ext cx="2528152" cy="307777"/>
          </a:xfrm>
          <a:prstGeom prst="rect">
            <a:avLst/>
          </a:prstGeom>
          <a:noFill/>
        </p:spPr>
        <p:txBody>
          <a:bodyPr wrap="square" rtlCol="0">
            <a:spAutoFit/>
          </a:bodyPr>
          <a:lstStyle/>
          <a:p>
            <a:r>
              <a:rPr lang="zh-CN" altLang="en-US" sz="1400" dirty="0"/>
              <a:t>特征向量组成的</a:t>
            </a:r>
            <a:r>
              <a:rPr lang="en-US" altLang="zh-CN" sz="1400" dirty="0"/>
              <a:t>3</a:t>
            </a:r>
            <a:r>
              <a:rPr lang="zh-CN" altLang="en-US" sz="1400" dirty="0"/>
              <a:t>维数据</a:t>
            </a:r>
            <a:r>
              <a:rPr lang="en-US" altLang="zh-CN" sz="1400" dirty="0"/>
              <a:t>(2)</a:t>
            </a:r>
            <a:endParaRPr lang="zh-CN" altLang="en-US" sz="1400" dirty="0"/>
          </a:p>
        </p:txBody>
      </p:sp>
    </p:spTree>
    <p:extLst>
      <p:ext uri="{BB962C8B-B14F-4D97-AF65-F5344CB8AC3E}">
        <p14:creationId xmlns:p14="http://schemas.microsoft.com/office/powerpoint/2010/main" val="153100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662338" y="2823163"/>
            <a:ext cx="3070071" cy="1077218"/>
          </a:xfrm>
          <a:prstGeom prst="rect">
            <a:avLst/>
          </a:prstGeom>
          <a:noFill/>
        </p:spPr>
        <p:txBody>
          <a:bodyPr wrap="non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80808"/>
                </a:solidFill>
                <a:effectLst/>
                <a:uLnTx/>
                <a:uFillTx/>
                <a:latin typeface="等线 Light" panose="02010600030101010101" pitchFamily="2" charset="-122"/>
                <a:ea typeface="等线 Light" panose="02010600030101010101" pitchFamily="2" charset="-122"/>
                <a:cs typeface="+mn-cs"/>
              </a:rPr>
              <a:t> </a:t>
            </a:r>
            <a:r>
              <a:rPr kumimoji="0" lang="en-US" altLang="zh-CN" sz="2800" b="1" i="0" u="none" strike="noStrike" kern="1200" cap="none" spc="0" normalizeH="0" baseline="0" noProof="0" dirty="0">
                <a:ln>
                  <a:noFill/>
                </a:ln>
                <a:solidFill>
                  <a:srgbClr val="080808"/>
                </a:solidFill>
                <a:effectLst/>
                <a:uLnTx/>
                <a:uFillTx/>
                <a:latin typeface="等线 Light" panose="02010600030101010101" pitchFamily="2" charset="-122"/>
                <a:ea typeface="等线 Light" panose="02010600030101010101" pitchFamily="2" charset="-122"/>
                <a:cs typeface="+mn-cs"/>
              </a:rPr>
              <a:t>SECTION 3</a:t>
            </a:r>
          </a:p>
          <a:p>
            <a:pPr marL="0" lvl="1" algn="ctr"/>
            <a:r>
              <a:rPr lang="en-US" altLang="zh-CN" sz="3600" b="1" dirty="0">
                <a:solidFill>
                  <a:srgbClr val="C00000"/>
                </a:solidFill>
                <a:latin typeface="微软雅黑" panose="020B0503020204020204" pitchFamily="34" charset="-122"/>
                <a:ea typeface="微软雅黑" panose="020B0503020204020204" pitchFamily="34" charset="-122"/>
              </a:rPr>
              <a:t>Experiments</a:t>
            </a:r>
          </a:p>
        </p:txBody>
      </p:sp>
      <p:cxnSp>
        <p:nvCxnSpPr>
          <p:cNvPr id="13" name="直接连接符 12"/>
          <p:cNvCxnSpPr>
            <a:cxnSpLocks/>
          </p:cNvCxnSpPr>
          <p:nvPr/>
        </p:nvCxnSpPr>
        <p:spPr>
          <a:xfrm flipV="1">
            <a:off x="3635896" y="2492896"/>
            <a:ext cx="0" cy="2047215"/>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17896" y="4131371"/>
            <a:ext cx="902846"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80808"/>
                </a:solidFill>
                <a:effectLst/>
                <a:uLnTx/>
                <a:uFillTx/>
                <a:latin typeface="等线 Light" panose="02010600030101010101" pitchFamily="2" charset="-122"/>
                <a:ea typeface="等线 Light" panose="02010600030101010101" pitchFamily="2" charset="-122"/>
                <a:cs typeface="+mn-cs"/>
              </a:rPr>
              <a:t>PART 04</a:t>
            </a:r>
            <a:endParaRPr kumimoji="0" lang="zh-CN" altLang="en-US" sz="1600" b="0" i="0" u="none" strike="noStrike" kern="1200" cap="none" spc="0" normalizeH="0" baseline="0" noProof="0" dirty="0">
              <a:ln>
                <a:noFill/>
              </a:ln>
              <a:solidFill>
                <a:srgbClr val="080808"/>
              </a:solidFill>
              <a:effectLst/>
              <a:uLnTx/>
              <a:uFillTx/>
              <a:latin typeface="等线 Light" panose="02010600030101010101" pitchFamily="2" charset="-122"/>
              <a:ea typeface="等线 Light" panose="02010600030101010101" pitchFamily="2" charset="-122"/>
              <a:cs typeface="+mn-cs"/>
            </a:endParaRPr>
          </a:p>
        </p:txBody>
      </p:sp>
      <p:grpSp>
        <p:nvGrpSpPr>
          <p:cNvPr id="16" name="组合 15"/>
          <p:cNvGrpSpPr/>
          <p:nvPr/>
        </p:nvGrpSpPr>
        <p:grpSpPr>
          <a:xfrm>
            <a:off x="2123729" y="2609297"/>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等线 Light" panose="02010600030101010101" pitchFamily="2" charset="-122"/>
                <a:ea typeface="等线 Light" panose="02010600030101010101" pitchFamily="2" charset="-122"/>
                <a:cs typeface="+mn-cs"/>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等线 Light" panose="02010600030101010101" pitchFamily="2" charset="-122"/>
                <a:ea typeface="等线 Light" panose="02010600030101010101" pitchFamily="2" charset="-122"/>
                <a:cs typeface="+mn-cs"/>
              </a:endParaRPr>
            </a:p>
          </p:txBody>
        </p:sp>
      </p:grpSp>
      <p:sp>
        <p:nvSpPr>
          <p:cNvPr id="75" name="TextBox 13"/>
          <p:cNvSpPr txBox="1"/>
          <p:nvPr/>
        </p:nvSpPr>
        <p:spPr>
          <a:xfrm>
            <a:off x="2344338" y="2823163"/>
            <a:ext cx="902846" cy="76944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5000" b="1" i="0" u="none" strike="noStrike" kern="1200" cap="none" spc="0" normalizeH="0" baseline="0" noProof="0" dirty="0">
                <a:ln>
                  <a:noFill/>
                </a:ln>
                <a:solidFill>
                  <a:srgbClr val="C00000"/>
                </a:solidFill>
                <a:effectLst/>
                <a:uLnTx/>
                <a:uFillTx/>
                <a:latin typeface="等线 Light" panose="02010600030101010101" pitchFamily="2" charset="-122"/>
                <a:ea typeface="等线 Light" panose="02010600030101010101" pitchFamily="2" charset="-122"/>
                <a:cs typeface="+mn-cs"/>
              </a:rPr>
              <a:t>03</a:t>
            </a:r>
            <a:endParaRPr kumimoji="0" lang="zh-CN" altLang="en-US" sz="5000" b="1" i="0" u="none" strike="noStrike" kern="1200" cap="none" spc="0" normalizeH="0" baseline="0" noProof="0" dirty="0">
              <a:ln>
                <a:noFill/>
              </a:ln>
              <a:solidFill>
                <a:srgbClr val="C00000"/>
              </a:solidFill>
              <a:effectLst/>
              <a:uLnTx/>
              <a:uFillTx/>
              <a:latin typeface="等线 Light" panose="02010600030101010101" pitchFamily="2" charset="-122"/>
              <a:ea typeface="等线 Light" panose="02010600030101010101" pitchFamily="2" charset="-122"/>
              <a:cs typeface="+mn-cs"/>
            </a:endParaRPr>
          </a:p>
        </p:txBody>
      </p:sp>
      <p:pic>
        <p:nvPicPr>
          <p:cNvPr id="17" name="图片 16">
            <a:extLst>
              <a:ext uri="{FF2B5EF4-FFF2-40B4-BE49-F238E27FC236}">
                <a16:creationId xmlns:a16="http://schemas.microsoft.com/office/drawing/2014/main" id="{315784C8-EEAB-45C0-B999-B1956735ACE8}"/>
              </a:ext>
            </a:extLst>
          </p:cNvPr>
          <p:cNvPicPr>
            <a:picLocks noChangeAspect="1"/>
          </p:cNvPicPr>
          <p:nvPr/>
        </p:nvPicPr>
        <p:blipFill>
          <a:blip r:embed="rId3"/>
          <a:stretch>
            <a:fillRect/>
          </a:stretch>
        </p:blipFill>
        <p:spPr>
          <a:xfrm>
            <a:off x="6459821" y="87720"/>
            <a:ext cx="2361905" cy="800000"/>
          </a:xfrm>
          <a:prstGeom prst="rect">
            <a:avLst/>
          </a:prstGeom>
        </p:spPr>
      </p:pic>
    </p:spTree>
    <p:extLst>
      <p:ext uri="{BB962C8B-B14F-4D97-AF65-F5344CB8AC3E}">
        <p14:creationId xmlns:p14="http://schemas.microsoft.com/office/powerpoint/2010/main" val="311096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51" y="188668"/>
            <a:ext cx="3070071" cy="646331"/>
          </a:xfrm>
          <a:prstGeom prst="rect">
            <a:avLst/>
          </a:prstGeom>
        </p:spPr>
        <p:txBody>
          <a:bodyPr wrap="none">
            <a:spAutoFit/>
          </a:bodyPr>
          <a:lstStyle/>
          <a:p>
            <a:pPr lvl="0" defTabSz="457154">
              <a:defRPr/>
            </a:pPr>
            <a:r>
              <a:rPr lang="en-US" altLang="zh-CN"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Experiments</a:t>
            </a:r>
            <a:endParaRPr kumimoji="0" lang="en-US" altLang="zh-CN"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marL="0" marR="0" lvl="0" indent="0" algn="r" defTabSz="457154" rtl="0" eaLnBrk="1" fontAlgn="auto" latinLnBrk="0" hangingPunct="1">
              <a:lnSpc>
                <a:spcPct val="100000"/>
              </a:lnSpc>
              <a:spcBef>
                <a:spcPts val="0"/>
              </a:spcBef>
              <a:spcAft>
                <a:spcPts val="0"/>
              </a:spcAft>
              <a:buClrTx/>
              <a:buSzTx/>
              <a:buFontTx/>
              <a:buNone/>
              <a:tabLst/>
              <a:defRPr/>
            </a:pPr>
            <a:fld id="{4C7C22DE-872A-4FED-AB0B-502B88775D0D}" type="slidenum">
              <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rPr>
              <a:pPr marL="0" marR="0" lvl="0" indent="0" algn="r" defTabSz="457154"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endParaRPr>
          </a:p>
        </p:txBody>
      </p:sp>
      <p:pic>
        <p:nvPicPr>
          <p:cNvPr id="14" name="图片 13">
            <a:extLst>
              <a:ext uri="{FF2B5EF4-FFF2-40B4-BE49-F238E27FC236}">
                <a16:creationId xmlns:a16="http://schemas.microsoft.com/office/drawing/2014/main" id="{F569D148-D317-4778-AF4A-1170828B5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7794" y="1821768"/>
            <a:ext cx="4788412" cy="3954500"/>
          </a:xfrm>
          <a:prstGeom prst="rect">
            <a:avLst/>
          </a:prstGeom>
        </p:spPr>
      </p:pic>
      <p:sp>
        <p:nvSpPr>
          <p:cNvPr id="8" name="文本框 7">
            <a:extLst>
              <a:ext uri="{FF2B5EF4-FFF2-40B4-BE49-F238E27FC236}">
                <a16:creationId xmlns:a16="http://schemas.microsoft.com/office/drawing/2014/main" id="{314D688B-46E1-4CF8-A872-46FD5E26FA2B}"/>
              </a:ext>
            </a:extLst>
          </p:cNvPr>
          <p:cNvSpPr txBox="1"/>
          <p:nvPr/>
        </p:nvSpPr>
        <p:spPr>
          <a:xfrm>
            <a:off x="353487" y="1292345"/>
            <a:ext cx="6464755" cy="369332"/>
          </a:xfrm>
          <a:prstGeom prst="rect">
            <a:avLst/>
          </a:prstGeom>
          <a:noFill/>
        </p:spPr>
        <p:txBody>
          <a:bodyPr wrap="square" rtlCol="0">
            <a:spAutoFit/>
          </a:bodyPr>
          <a:lstStyle/>
          <a:p>
            <a:r>
              <a:rPr lang="zh-CN" altLang="en-US" dirty="0"/>
              <a:t>实验数据：</a:t>
            </a:r>
            <a:r>
              <a:rPr lang="en-US" altLang="zh-CN" dirty="0"/>
              <a:t>2,000 </a:t>
            </a:r>
            <a:r>
              <a:rPr lang="zh-CN" altLang="en-US" dirty="0"/>
              <a:t>个随机点，整体呈现一个瑞士卷的图形</a:t>
            </a:r>
          </a:p>
        </p:txBody>
      </p:sp>
    </p:spTree>
    <p:extLst>
      <p:ext uri="{BB962C8B-B14F-4D97-AF65-F5344CB8AC3E}">
        <p14:creationId xmlns:p14="http://schemas.microsoft.com/office/powerpoint/2010/main" val="312937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51" y="188668"/>
            <a:ext cx="3070071" cy="646331"/>
          </a:xfrm>
          <a:prstGeom prst="rect">
            <a:avLst/>
          </a:prstGeom>
        </p:spPr>
        <p:txBody>
          <a:bodyPr wrap="none">
            <a:spAutoFit/>
          </a:bodyPr>
          <a:lstStyle/>
          <a:p>
            <a:pPr lvl="0" defTabSz="457154">
              <a:defRPr/>
            </a:pPr>
            <a:r>
              <a:rPr lang="en-US" altLang="zh-CN"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Experiments</a:t>
            </a:r>
            <a:endParaRPr kumimoji="0" lang="en-US" altLang="zh-CN"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marL="0" marR="0" lvl="0" indent="0" algn="r" defTabSz="457154" rtl="0" eaLnBrk="1" fontAlgn="auto" latinLnBrk="0" hangingPunct="1">
              <a:lnSpc>
                <a:spcPct val="100000"/>
              </a:lnSpc>
              <a:spcBef>
                <a:spcPts val="0"/>
              </a:spcBef>
              <a:spcAft>
                <a:spcPts val="0"/>
              </a:spcAft>
              <a:buClrTx/>
              <a:buSzTx/>
              <a:buFontTx/>
              <a:buNone/>
              <a:tabLst/>
              <a:defRPr/>
            </a:pPr>
            <a:fld id="{4C7C22DE-872A-4FED-AB0B-502B88775D0D}" type="slidenum">
              <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rPr>
              <a:pPr marL="0" marR="0" lvl="0" indent="0" algn="r" defTabSz="457154"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endParaRPr>
          </a:p>
        </p:txBody>
      </p:sp>
      <p:sp>
        <p:nvSpPr>
          <p:cNvPr id="9" name="文本框 8">
            <a:extLst>
              <a:ext uri="{FF2B5EF4-FFF2-40B4-BE49-F238E27FC236}">
                <a16:creationId xmlns:a16="http://schemas.microsoft.com/office/drawing/2014/main" id="{B8868E14-5DB4-4431-BA7C-09AD10BAB5D2}"/>
              </a:ext>
            </a:extLst>
          </p:cNvPr>
          <p:cNvSpPr txBox="1"/>
          <p:nvPr/>
        </p:nvSpPr>
        <p:spPr>
          <a:xfrm>
            <a:off x="3394471" y="1221764"/>
            <a:ext cx="2355057" cy="369332"/>
          </a:xfrm>
          <a:prstGeom prst="rect">
            <a:avLst/>
          </a:prstGeom>
          <a:noFill/>
        </p:spPr>
        <p:txBody>
          <a:bodyPr wrap="square" rtlCol="0">
            <a:spAutoFit/>
          </a:bodyPr>
          <a:lstStyle/>
          <a:p>
            <a:r>
              <a:rPr lang="zh-CN" altLang="en-US" dirty="0"/>
              <a:t>论文给出的参考结果</a:t>
            </a:r>
          </a:p>
        </p:txBody>
      </p:sp>
      <p:pic>
        <p:nvPicPr>
          <p:cNvPr id="10" name="图片 9">
            <a:extLst>
              <a:ext uri="{FF2B5EF4-FFF2-40B4-BE49-F238E27FC236}">
                <a16:creationId xmlns:a16="http://schemas.microsoft.com/office/drawing/2014/main" id="{70D3B1C7-F63C-4F98-AB2D-1371A77B30E2}"/>
              </a:ext>
            </a:extLst>
          </p:cNvPr>
          <p:cNvPicPr>
            <a:picLocks noChangeAspect="1"/>
          </p:cNvPicPr>
          <p:nvPr/>
        </p:nvPicPr>
        <p:blipFill>
          <a:blip r:embed="rId5"/>
          <a:stretch>
            <a:fillRect/>
          </a:stretch>
        </p:blipFill>
        <p:spPr>
          <a:xfrm>
            <a:off x="1610115" y="1731267"/>
            <a:ext cx="5923770" cy="4873907"/>
          </a:xfrm>
          <a:prstGeom prst="rect">
            <a:avLst/>
          </a:prstGeom>
        </p:spPr>
      </p:pic>
    </p:spTree>
    <p:extLst>
      <p:ext uri="{BB962C8B-B14F-4D97-AF65-F5344CB8AC3E}">
        <p14:creationId xmlns:p14="http://schemas.microsoft.com/office/powerpoint/2010/main" val="33445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51" y="188668"/>
            <a:ext cx="3070071" cy="646331"/>
          </a:xfrm>
          <a:prstGeom prst="rect">
            <a:avLst/>
          </a:prstGeom>
        </p:spPr>
        <p:txBody>
          <a:bodyPr wrap="none">
            <a:spAutoFit/>
          </a:bodyPr>
          <a:lstStyle/>
          <a:p>
            <a:pPr lvl="0" defTabSz="457154">
              <a:defRPr/>
            </a:pPr>
            <a:r>
              <a:rPr lang="en-US" altLang="zh-CN"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Experiments</a:t>
            </a:r>
            <a:endParaRPr kumimoji="0" lang="en-US" altLang="zh-CN"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marL="0" marR="0" lvl="0" indent="0" algn="r" defTabSz="457154" rtl="0" eaLnBrk="1" fontAlgn="auto" latinLnBrk="0" hangingPunct="1">
              <a:lnSpc>
                <a:spcPct val="100000"/>
              </a:lnSpc>
              <a:spcBef>
                <a:spcPts val="0"/>
              </a:spcBef>
              <a:spcAft>
                <a:spcPts val="0"/>
              </a:spcAft>
              <a:buClrTx/>
              <a:buSzTx/>
              <a:buFontTx/>
              <a:buNone/>
              <a:tabLst/>
              <a:defRPr/>
            </a:pPr>
            <a:fld id="{4C7C22DE-872A-4FED-AB0B-502B88775D0D}" type="slidenum">
              <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rPr>
              <a:pPr marL="0" marR="0" lvl="0" indent="0" algn="r" defTabSz="457154"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endParaRPr>
          </a:p>
        </p:txBody>
      </p:sp>
      <p:sp>
        <p:nvSpPr>
          <p:cNvPr id="11" name="文本框 10">
            <a:extLst>
              <a:ext uri="{FF2B5EF4-FFF2-40B4-BE49-F238E27FC236}">
                <a16:creationId xmlns:a16="http://schemas.microsoft.com/office/drawing/2014/main" id="{9D7FF8E0-8D6D-42DA-B9F9-35B3D5510864}"/>
              </a:ext>
            </a:extLst>
          </p:cNvPr>
          <p:cNvSpPr txBox="1"/>
          <p:nvPr/>
        </p:nvSpPr>
        <p:spPr>
          <a:xfrm>
            <a:off x="3438939" y="1287184"/>
            <a:ext cx="2266122" cy="369332"/>
          </a:xfrm>
          <a:prstGeom prst="rect">
            <a:avLst/>
          </a:prstGeom>
          <a:noFill/>
        </p:spPr>
        <p:txBody>
          <a:bodyPr wrap="square" rtlCol="0">
            <a:spAutoFit/>
          </a:bodyPr>
          <a:lstStyle/>
          <a:p>
            <a:r>
              <a:rPr lang="zh-CN" altLang="en-US" dirty="0"/>
              <a:t>本人给出的实验结果</a:t>
            </a:r>
          </a:p>
        </p:txBody>
      </p:sp>
      <p:pic>
        <p:nvPicPr>
          <p:cNvPr id="15" name="图片 14">
            <a:extLst>
              <a:ext uri="{FF2B5EF4-FFF2-40B4-BE49-F238E27FC236}">
                <a16:creationId xmlns:a16="http://schemas.microsoft.com/office/drawing/2014/main" id="{33FF2D0B-5285-4928-9F49-5601713B7F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246" y="1774198"/>
            <a:ext cx="6604436" cy="4764715"/>
          </a:xfrm>
          <a:prstGeom prst="rect">
            <a:avLst/>
          </a:prstGeom>
        </p:spPr>
      </p:pic>
    </p:spTree>
    <p:extLst>
      <p:ext uri="{BB962C8B-B14F-4D97-AF65-F5344CB8AC3E}">
        <p14:creationId xmlns:p14="http://schemas.microsoft.com/office/powerpoint/2010/main" val="172902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706878" y="2204887"/>
            <a:ext cx="2352980" cy="2352980"/>
            <a:chOff x="304800" y="673100"/>
            <a:chExt cx="4000500" cy="4000500"/>
          </a:xfrm>
          <a:effectLst>
            <a:outerShdw blurRad="444500" dist="254000" dir="684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1" dirty="0">
                <a:solidFill>
                  <a:srgbClr val="C00000"/>
                </a:solidFill>
                <a:latin typeface="等线" panose="02010600030101010101" pitchFamily="2" charset="-122"/>
                <a:ea typeface="等线" panose="02010600030101010101" pitchFamily="2"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1" dirty="0">
                <a:solidFill>
                  <a:srgbClr val="C00000"/>
                </a:solidFill>
                <a:latin typeface="等线" panose="02010600030101010101" pitchFamily="2" charset="-122"/>
                <a:ea typeface="等线" panose="02010600030101010101" pitchFamily="2" charset="-122"/>
              </a:endParaRPr>
            </a:p>
          </p:txBody>
        </p:sp>
      </p:grpSp>
      <p:sp>
        <p:nvSpPr>
          <p:cNvPr id="21" name="矩形 20"/>
          <p:cNvSpPr/>
          <p:nvPr/>
        </p:nvSpPr>
        <p:spPr>
          <a:xfrm>
            <a:off x="1020779" y="3095725"/>
            <a:ext cx="1857359" cy="584775"/>
          </a:xfrm>
          <a:prstGeom prst="rect">
            <a:avLst/>
          </a:prstGeom>
        </p:spPr>
        <p:txBody>
          <a:bodyPr wrap="square">
            <a:spAutoFit/>
          </a:bodyPr>
          <a:lstStyle/>
          <a:p>
            <a:pPr defTabSz="933991">
              <a:defRPr/>
            </a:pPr>
            <a:r>
              <a:rPr lang="en-US" altLang="zh-CN" sz="3200" b="1" kern="0" dirty="0">
                <a:solidFill>
                  <a:srgbClr val="080808"/>
                </a:solidFill>
                <a:latin typeface="Calibri"/>
                <a:ea typeface="等线" panose="02010600030101010101" pitchFamily="2" charset="-122"/>
              </a:rPr>
              <a:t>CATALOG</a:t>
            </a:r>
            <a:endParaRPr lang="zh-CN" altLang="en-US" sz="2401" b="1" kern="0" dirty="0">
              <a:solidFill>
                <a:srgbClr val="080808"/>
              </a:solidFill>
              <a:latin typeface="Calibri"/>
              <a:ea typeface="等线" panose="02010600030101010101" pitchFamily="2" charset="-122"/>
            </a:endParaRPr>
          </a:p>
        </p:txBody>
      </p:sp>
      <p:grpSp>
        <p:nvGrpSpPr>
          <p:cNvPr id="91" name="组合 90"/>
          <p:cNvGrpSpPr/>
          <p:nvPr/>
        </p:nvGrpSpPr>
        <p:grpSpPr>
          <a:xfrm>
            <a:off x="3278110" y="2349353"/>
            <a:ext cx="1602228" cy="1359400"/>
            <a:chOff x="1881842" y="2656049"/>
            <a:chExt cx="2397222" cy="2093640"/>
          </a:xfrm>
        </p:grpSpPr>
        <p:grpSp>
          <p:nvGrpSpPr>
            <p:cNvPr id="92" name="组合 91"/>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95"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sp>
            <p:nvSpPr>
              <p:cNvPr id="96"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grpSp>
        <p:sp>
          <p:nvSpPr>
            <p:cNvPr id="93"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C00000"/>
            </a:soli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srgbClr val="C00000"/>
                </a:solidFill>
                <a:latin typeface="等线" panose="02010600030101010101" pitchFamily="2" charset="-122"/>
                <a:ea typeface="等线" panose="02010600030101010101" pitchFamily="2" charset="-122"/>
              </a:endParaRPr>
            </a:p>
          </p:txBody>
        </p:sp>
        <p:sp>
          <p:nvSpPr>
            <p:cNvPr id="94" name="TextBox 93"/>
            <p:cNvSpPr txBox="1"/>
            <p:nvPr/>
          </p:nvSpPr>
          <p:spPr>
            <a:xfrm>
              <a:off x="2575314" y="3250049"/>
              <a:ext cx="1157726" cy="995428"/>
            </a:xfrm>
            <a:prstGeom prst="rect">
              <a:avLst/>
            </a:prstGeom>
            <a:noFill/>
          </p:spPr>
          <p:txBody>
            <a:bodyPr wrap="square" rtlCol="0">
              <a:spAutoFit/>
            </a:bodyPr>
            <a:lstStyle/>
            <a:p>
              <a:pPr defTabSz="457154"/>
              <a:r>
                <a:rPr lang="en-US" altLang="zh-CN" sz="3600" dirty="0">
                  <a:solidFill>
                    <a:prstClr val="white"/>
                  </a:solidFill>
                  <a:latin typeface="等线" panose="02010600030101010101" pitchFamily="2" charset="-122"/>
                  <a:ea typeface="等线" panose="02010600030101010101" pitchFamily="2" charset="-122"/>
                </a:rPr>
                <a:t>01</a:t>
              </a:r>
              <a:endParaRPr lang="zh-CN" altLang="en-US" sz="3600" dirty="0">
                <a:solidFill>
                  <a:prstClr val="white"/>
                </a:solidFill>
                <a:latin typeface="等线" panose="02010600030101010101" pitchFamily="2" charset="-122"/>
                <a:ea typeface="等线" panose="02010600030101010101" pitchFamily="2" charset="-122"/>
              </a:endParaRPr>
            </a:p>
          </p:txBody>
        </p:sp>
      </p:grpSp>
      <p:grpSp>
        <p:nvGrpSpPr>
          <p:cNvPr id="97" name="组合 96"/>
          <p:cNvGrpSpPr/>
          <p:nvPr/>
        </p:nvGrpSpPr>
        <p:grpSpPr>
          <a:xfrm>
            <a:off x="4503823" y="3033566"/>
            <a:ext cx="1602228" cy="1359399"/>
            <a:chOff x="3721944" y="3702869"/>
            <a:chExt cx="2397222" cy="2093640"/>
          </a:xfrm>
        </p:grpSpPr>
        <p:grpSp>
          <p:nvGrpSpPr>
            <p:cNvPr id="98" name="组合 97"/>
            <p:cNvGrpSpPr/>
            <p:nvPr/>
          </p:nvGrpSpPr>
          <p:grpSpPr>
            <a:xfrm>
              <a:off x="3721944" y="3702869"/>
              <a:ext cx="2397222" cy="2093640"/>
              <a:chOff x="3721944" y="3702869"/>
              <a:chExt cx="2397222" cy="2093640"/>
            </a:xfrm>
          </p:grpSpPr>
          <p:grpSp>
            <p:nvGrpSpPr>
              <p:cNvPr id="100"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02"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sp>
              <p:nvSpPr>
                <p:cNvPr id="103"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grpSp>
          <p:sp>
            <p:nvSpPr>
              <p:cNvPr id="101"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grpSp>
        <p:sp>
          <p:nvSpPr>
            <p:cNvPr id="99" name="TextBox 98"/>
            <p:cNvSpPr txBox="1"/>
            <p:nvPr/>
          </p:nvSpPr>
          <p:spPr>
            <a:xfrm>
              <a:off x="4382514" y="4183861"/>
              <a:ext cx="1220572" cy="995428"/>
            </a:xfrm>
            <a:prstGeom prst="rect">
              <a:avLst/>
            </a:prstGeom>
            <a:noFill/>
          </p:spPr>
          <p:txBody>
            <a:bodyPr wrap="square" rtlCol="0">
              <a:spAutoFit/>
            </a:bodyPr>
            <a:lstStyle/>
            <a:p>
              <a:pPr defTabSz="457154"/>
              <a:r>
                <a:rPr lang="en-US" altLang="zh-CN" sz="3600" dirty="0">
                  <a:solidFill>
                    <a:prstClr val="white"/>
                  </a:solidFill>
                  <a:latin typeface="等线" panose="02010600030101010101" pitchFamily="2" charset="-122"/>
                  <a:ea typeface="等线" panose="02010600030101010101" pitchFamily="2" charset="-122"/>
                </a:rPr>
                <a:t>02</a:t>
              </a:r>
              <a:endParaRPr lang="zh-CN" altLang="en-US" sz="3600" dirty="0">
                <a:solidFill>
                  <a:prstClr val="white"/>
                </a:solidFill>
                <a:latin typeface="等线" panose="02010600030101010101" pitchFamily="2" charset="-122"/>
                <a:ea typeface="等线" panose="02010600030101010101" pitchFamily="2" charset="-122"/>
              </a:endParaRPr>
            </a:p>
          </p:txBody>
        </p:sp>
      </p:grpSp>
      <p:grpSp>
        <p:nvGrpSpPr>
          <p:cNvPr id="104" name="组合 103"/>
          <p:cNvGrpSpPr/>
          <p:nvPr/>
        </p:nvGrpSpPr>
        <p:grpSpPr>
          <a:xfrm>
            <a:off x="6971715" y="3053723"/>
            <a:ext cx="1602228" cy="1359400"/>
            <a:chOff x="7388330" y="3692384"/>
            <a:chExt cx="2397222" cy="2093640"/>
          </a:xfrm>
        </p:grpSpPr>
        <p:grpSp>
          <p:nvGrpSpPr>
            <p:cNvPr id="105" name="组合 104"/>
            <p:cNvGrpSpPr/>
            <p:nvPr/>
          </p:nvGrpSpPr>
          <p:grpSpPr>
            <a:xfrm>
              <a:off x="7388330" y="3692384"/>
              <a:ext cx="2397222" cy="2093640"/>
              <a:chOff x="7388330" y="3692384"/>
              <a:chExt cx="2397222" cy="2093640"/>
            </a:xfrm>
          </p:grpSpPr>
          <p:grpSp>
            <p:nvGrpSpPr>
              <p:cNvPr id="107" name="组合 106"/>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10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sp>
              <p:nvSpPr>
                <p:cNvPr id="11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grpSp>
          <p:sp>
            <p:nvSpPr>
              <p:cNvPr id="108" name="Freeform 7"/>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grpSp>
        <p:sp>
          <p:nvSpPr>
            <p:cNvPr id="106" name="TextBox 105"/>
            <p:cNvSpPr txBox="1"/>
            <p:nvPr/>
          </p:nvSpPr>
          <p:spPr>
            <a:xfrm>
              <a:off x="8048906" y="4173376"/>
              <a:ext cx="1185201" cy="995428"/>
            </a:xfrm>
            <a:prstGeom prst="rect">
              <a:avLst/>
            </a:prstGeom>
            <a:noFill/>
          </p:spPr>
          <p:txBody>
            <a:bodyPr wrap="square" rtlCol="0">
              <a:spAutoFit/>
            </a:bodyPr>
            <a:lstStyle/>
            <a:p>
              <a:pPr defTabSz="457154"/>
              <a:r>
                <a:rPr lang="en-US" altLang="zh-CN" sz="3600" dirty="0">
                  <a:solidFill>
                    <a:prstClr val="white"/>
                  </a:solidFill>
                  <a:latin typeface="等线" panose="02010600030101010101" pitchFamily="2" charset="-122"/>
                  <a:ea typeface="等线" panose="02010600030101010101" pitchFamily="2" charset="-122"/>
                </a:rPr>
                <a:t>04</a:t>
              </a:r>
              <a:endParaRPr lang="zh-CN" altLang="en-US" sz="3600" dirty="0">
                <a:solidFill>
                  <a:prstClr val="white"/>
                </a:solidFill>
                <a:latin typeface="等线" panose="02010600030101010101" pitchFamily="2" charset="-122"/>
                <a:ea typeface="等线" panose="02010600030101010101" pitchFamily="2" charset="-122"/>
              </a:endParaRPr>
            </a:p>
          </p:txBody>
        </p:sp>
      </p:grpSp>
      <p:sp>
        <p:nvSpPr>
          <p:cNvPr id="112" name="TextBox 111"/>
          <p:cNvSpPr txBox="1"/>
          <p:nvPr/>
        </p:nvSpPr>
        <p:spPr>
          <a:xfrm>
            <a:off x="3399138" y="3819293"/>
            <a:ext cx="1271631" cy="323165"/>
          </a:xfrm>
          <a:prstGeom prst="rect">
            <a:avLst/>
          </a:prstGeom>
          <a:noFill/>
        </p:spPr>
        <p:txBody>
          <a:bodyPr wrap="square" rtlCol="0">
            <a:spAutoFit/>
          </a:bodyPr>
          <a:lstStyle/>
          <a:p>
            <a:pPr algn="ctr" defTabSz="457154"/>
            <a:r>
              <a:rPr lang="en-US" altLang="zh-CN" sz="1500" b="1" dirty="0">
                <a:solidFill>
                  <a:prstClr val="black">
                    <a:lumMod val="65000"/>
                    <a:lumOff val="35000"/>
                  </a:prstClr>
                </a:solidFill>
                <a:latin typeface="等线" panose="02010600030101010101" pitchFamily="2" charset="-122"/>
                <a:ea typeface="等线" panose="02010600030101010101" pitchFamily="2" charset="-122"/>
              </a:rPr>
              <a:t>Background</a:t>
            </a:r>
            <a:endParaRPr lang="zh-CN" altLang="en-US" sz="1500" b="1" dirty="0">
              <a:solidFill>
                <a:prstClr val="black">
                  <a:lumMod val="65000"/>
                  <a:lumOff val="35000"/>
                </a:prstClr>
              </a:solidFill>
              <a:latin typeface="等线" panose="02010600030101010101" pitchFamily="2" charset="-122"/>
              <a:ea typeface="等线" panose="02010600030101010101" pitchFamily="2" charset="-122"/>
            </a:endParaRPr>
          </a:p>
        </p:txBody>
      </p:sp>
      <p:sp>
        <p:nvSpPr>
          <p:cNvPr id="115" name="TextBox 114"/>
          <p:cNvSpPr txBox="1"/>
          <p:nvPr/>
        </p:nvSpPr>
        <p:spPr>
          <a:xfrm>
            <a:off x="4751722" y="2666760"/>
            <a:ext cx="1187369" cy="323165"/>
          </a:xfrm>
          <a:prstGeom prst="rect">
            <a:avLst/>
          </a:prstGeom>
          <a:noFill/>
        </p:spPr>
        <p:txBody>
          <a:bodyPr wrap="square" rtlCol="0">
            <a:spAutoFit/>
          </a:bodyPr>
          <a:lstStyle/>
          <a:p>
            <a:pPr algn="ctr" defTabSz="457154"/>
            <a:r>
              <a:rPr lang="en-US" altLang="zh-CN" sz="1500" b="1" dirty="0">
                <a:solidFill>
                  <a:prstClr val="black">
                    <a:lumMod val="65000"/>
                    <a:lumOff val="35000"/>
                  </a:prstClr>
                </a:solidFill>
                <a:latin typeface="等线" panose="02010600030101010101" pitchFamily="2" charset="-122"/>
                <a:ea typeface="等线" panose="02010600030101010101" pitchFamily="2" charset="-122"/>
              </a:rPr>
              <a:t>Algorithm</a:t>
            </a:r>
            <a:endParaRPr lang="zh-CN" altLang="en-US" sz="1500" b="1" dirty="0">
              <a:solidFill>
                <a:prstClr val="black">
                  <a:lumMod val="65000"/>
                  <a:lumOff val="35000"/>
                </a:prstClr>
              </a:solidFill>
              <a:latin typeface="等线" panose="02010600030101010101" pitchFamily="2" charset="-122"/>
              <a:ea typeface="等线" panose="02010600030101010101" pitchFamily="2" charset="-122"/>
            </a:endParaRPr>
          </a:p>
        </p:txBody>
      </p:sp>
      <p:grpSp>
        <p:nvGrpSpPr>
          <p:cNvPr id="2" name="组合 1">
            <a:extLst>
              <a:ext uri="{FF2B5EF4-FFF2-40B4-BE49-F238E27FC236}">
                <a16:creationId xmlns:a16="http://schemas.microsoft.com/office/drawing/2014/main" id="{0AAA2F7E-8137-45AF-9C68-2A76AAB378BC}"/>
              </a:ext>
            </a:extLst>
          </p:cNvPr>
          <p:cNvGrpSpPr/>
          <p:nvPr/>
        </p:nvGrpSpPr>
        <p:grpSpPr>
          <a:xfrm>
            <a:off x="5583270" y="2359953"/>
            <a:ext cx="1989680" cy="1808684"/>
            <a:chOff x="8059485" y="2338097"/>
            <a:chExt cx="1989678" cy="1808682"/>
          </a:xfrm>
        </p:grpSpPr>
        <p:grpSp>
          <p:nvGrpSpPr>
            <p:cNvPr id="84" name="组合 83"/>
            <p:cNvGrpSpPr/>
            <p:nvPr/>
          </p:nvGrpSpPr>
          <p:grpSpPr>
            <a:xfrm>
              <a:off x="8253210" y="2338097"/>
              <a:ext cx="1602228" cy="1359398"/>
              <a:chOff x="5553262" y="2638733"/>
              <a:chExt cx="2397222" cy="2093640"/>
            </a:xfrm>
          </p:grpSpPr>
          <p:grpSp>
            <p:nvGrpSpPr>
              <p:cNvPr id="85" name="组合 84"/>
              <p:cNvGrpSpPr/>
              <p:nvPr/>
            </p:nvGrpSpPr>
            <p:grpSpPr>
              <a:xfrm>
                <a:off x="5553262" y="2638733"/>
                <a:ext cx="2397222" cy="2093640"/>
                <a:chOff x="5553262" y="2638733"/>
                <a:chExt cx="2397222" cy="2093640"/>
              </a:xfrm>
            </p:grpSpPr>
            <p:grpSp>
              <p:nvGrpSpPr>
                <p:cNvPr id="87"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8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sp>
                <p:nvSpPr>
                  <p:cNvPr id="90" name="Freeform 6"/>
                  <p:cNvSpPr/>
                  <p:nvPr/>
                </p:nvSpPr>
                <p:spPr bwMode="auto">
                  <a:xfrm>
                    <a:off x="1524105"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grpSp>
            <p:sp>
              <p:nvSpPr>
                <p:cNvPr id="88"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C00000"/>
                </a:solidFill>
                <a:ln w="7938" cap="flat">
                  <a:noFill/>
                  <a:prstDash val="solid"/>
                  <a:miter lim="800000"/>
                </a:ln>
                <a:effectLst/>
              </p:spPr>
              <p:txBody>
                <a:bodyPr vert="horz" wrap="square" lIns="91440" tIns="45723" rIns="91440" bIns="45723" numCol="1" anchor="t" anchorCtr="0" compatLnSpc="1"/>
                <a:lstStyle/>
                <a:p>
                  <a:pPr defTabSz="457154"/>
                  <a:endParaRPr lang="zh-CN" altLang="en-US" sz="1801">
                    <a:solidFill>
                      <a:prstClr val="black"/>
                    </a:solidFill>
                    <a:latin typeface="等线" panose="02010600030101010101" pitchFamily="2" charset="-122"/>
                    <a:ea typeface="等线" panose="02010600030101010101" pitchFamily="2" charset="-122"/>
                  </a:endParaRPr>
                </a:p>
              </p:txBody>
            </p:sp>
          </p:grpSp>
          <p:sp>
            <p:nvSpPr>
              <p:cNvPr id="86" name="TextBox 85"/>
              <p:cNvSpPr txBox="1"/>
              <p:nvPr/>
            </p:nvSpPr>
            <p:spPr>
              <a:xfrm>
                <a:off x="6259488" y="3110166"/>
                <a:ext cx="1273332" cy="995428"/>
              </a:xfrm>
              <a:prstGeom prst="rect">
                <a:avLst/>
              </a:prstGeom>
              <a:noFill/>
            </p:spPr>
            <p:txBody>
              <a:bodyPr wrap="square" rtlCol="0">
                <a:spAutoFit/>
              </a:bodyPr>
              <a:lstStyle/>
              <a:p>
                <a:pPr defTabSz="457154"/>
                <a:r>
                  <a:rPr lang="en-US" altLang="zh-CN" sz="3600" dirty="0">
                    <a:solidFill>
                      <a:prstClr val="white"/>
                    </a:solidFill>
                    <a:latin typeface="等线" panose="02010600030101010101" pitchFamily="2" charset="-122"/>
                    <a:ea typeface="等线" panose="02010600030101010101" pitchFamily="2" charset="-122"/>
                  </a:rPr>
                  <a:t>03</a:t>
                </a:r>
                <a:endParaRPr lang="zh-CN" altLang="en-US" sz="3600" dirty="0">
                  <a:solidFill>
                    <a:prstClr val="white"/>
                  </a:solidFill>
                  <a:latin typeface="等线" panose="02010600030101010101" pitchFamily="2" charset="-122"/>
                  <a:ea typeface="等线" panose="02010600030101010101" pitchFamily="2" charset="-122"/>
                </a:endParaRPr>
              </a:p>
            </p:txBody>
          </p:sp>
        </p:grpSp>
        <p:sp>
          <p:nvSpPr>
            <p:cNvPr id="118" name="TextBox 117"/>
            <p:cNvSpPr txBox="1"/>
            <p:nvPr/>
          </p:nvSpPr>
          <p:spPr>
            <a:xfrm>
              <a:off x="8059485" y="3823614"/>
              <a:ext cx="1989678" cy="323165"/>
            </a:xfrm>
            <a:prstGeom prst="rect">
              <a:avLst/>
            </a:prstGeom>
            <a:noFill/>
          </p:spPr>
          <p:txBody>
            <a:bodyPr wrap="square" rtlCol="0">
              <a:spAutoFit/>
            </a:bodyPr>
            <a:lstStyle/>
            <a:p>
              <a:pPr algn="ctr" defTabSz="457154"/>
              <a:r>
                <a:rPr lang="en-US" altLang="zh-CN" sz="1500" dirty="0">
                  <a:solidFill>
                    <a:prstClr val="black">
                      <a:lumMod val="65000"/>
                      <a:lumOff val="35000"/>
                    </a:prstClr>
                  </a:solidFill>
                  <a:latin typeface="等线" panose="02010600030101010101" pitchFamily="2" charset="-122"/>
                  <a:ea typeface="等线" panose="02010600030101010101" pitchFamily="2" charset="-122"/>
                </a:rPr>
                <a:t>Experiment</a:t>
              </a:r>
              <a:endParaRPr lang="zh-CN" altLang="en-US" sz="1500" dirty="0">
                <a:solidFill>
                  <a:prstClr val="black">
                    <a:lumMod val="65000"/>
                    <a:lumOff val="35000"/>
                  </a:prstClr>
                </a:solidFill>
                <a:latin typeface="等线" panose="02010600030101010101" pitchFamily="2" charset="-122"/>
                <a:ea typeface="等线" panose="02010600030101010101" pitchFamily="2" charset="-122"/>
              </a:endParaRPr>
            </a:p>
          </p:txBody>
        </p:sp>
      </p:grpSp>
      <p:sp>
        <p:nvSpPr>
          <p:cNvPr id="121" name="TextBox 120"/>
          <p:cNvSpPr txBox="1"/>
          <p:nvPr/>
        </p:nvSpPr>
        <p:spPr>
          <a:xfrm>
            <a:off x="7078728" y="2682660"/>
            <a:ext cx="1587395" cy="323165"/>
          </a:xfrm>
          <a:prstGeom prst="rect">
            <a:avLst/>
          </a:prstGeom>
          <a:noFill/>
        </p:spPr>
        <p:txBody>
          <a:bodyPr wrap="square" rtlCol="0">
            <a:spAutoFit/>
          </a:bodyPr>
          <a:lstStyle/>
          <a:p>
            <a:pPr algn="ctr" defTabSz="457154"/>
            <a:r>
              <a:rPr lang="en-US" altLang="zh-CN" sz="1500" b="1" dirty="0">
                <a:solidFill>
                  <a:prstClr val="black">
                    <a:lumMod val="65000"/>
                    <a:lumOff val="35000"/>
                  </a:prstClr>
                </a:solidFill>
                <a:latin typeface="等线" panose="02010600030101010101" pitchFamily="2" charset="-122"/>
                <a:ea typeface="等线" panose="02010600030101010101" pitchFamily="2" charset="-122"/>
              </a:rPr>
              <a:t>Conclusion</a:t>
            </a:r>
            <a:endParaRPr lang="zh-CN" altLang="en-US" sz="1500" b="1" dirty="0">
              <a:solidFill>
                <a:prstClr val="black">
                  <a:lumMod val="65000"/>
                  <a:lumOff val="35000"/>
                </a:prstClr>
              </a:solidFill>
              <a:latin typeface="等线" panose="02010600030101010101" pitchFamily="2" charset="-122"/>
              <a:ea typeface="等线" panose="02010600030101010101" pitchFamily="2" charset="-122"/>
            </a:endParaRPr>
          </a:p>
        </p:txBody>
      </p:sp>
      <p:sp>
        <p:nvSpPr>
          <p:cNvPr id="38" name="标题 1">
            <a:extLst>
              <a:ext uri="{FF2B5EF4-FFF2-40B4-BE49-F238E27FC236}">
                <a16:creationId xmlns:a16="http://schemas.microsoft.com/office/drawing/2014/main" id="{91AFEA2E-4B9C-4665-84A7-760FCAF98F99}"/>
              </a:ext>
            </a:extLst>
          </p:cNvPr>
          <p:cNvSpPr txBox="1">
            <a:spLocks/>
          </p:cNvSpPr>
          <p:nvPr/>
        </p:nvSpPr>
        <p:spPr>
          <a:xfrm>
            <a:off x="-1099841" y="-1356"/>
            <a:ext cx="5915028" cy="994175"/>
          </a:xfrm>
          <a:prstGeom prst="rect">
            <a:avLst/>
          </a:prstGeom>
        </p:spPr>
        <p:txBody>
          <a:bodyPr vert="horz" lIns="91440" tIns="45723" rIns="91440" bIns="45723"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800" b="1" dirty="0">
                <a:solidFill>
                  <a:srgbClr val="0000FF"/>
                </a:solidFill>
                <a:latin typeface="Times New Roman" pitchFamily="18" charset="0"/>
                <a:ea typeface="等线 Light" panose="02010600030101010101" pitchFamily="2" charset="-122"/>
                <a:cs typeface="Times New Roman" pitchFamily="18" charset="0"/>
              </a:rPr>
              <a:t>Outline</a:t>
            </a:r>
            <a:endParaRPr lang="zh-CN" altLang="en-US" b="1" dirty="0">
              <a:solidFill>
                <a:srgbClr val="0000FF"/>
              </a:solidFill>
              <a:latin typeface="Times New Roman" pitchFamily="18" charset="0"/>
              <a:ea typeface="等线 Light" panose="02010600030101010101" pitchFamily="2" charset="-122"/>
              <a:cs typeface="Times New Roman" pitchFamily="18" charset="0"/>
            </a:endParaRPr>
          </a:p>
        </p:txBody>
      </p:sp>
      <p:pic>
        <p:nvPicPr>
          <p:cNvPr id="39" name="图片 38">
            <a:extLst>
              <a:ext uri="{FF2B5EF4-FFF2-40B4-BE49-F238E27FC236}">
                <a16:creationId xmlns:a16="http://schemas.microsoft.com/office/drawing/2014/main" id="{121C823A-7951-45EC-ABFA-591B8505B42D}"/>
              </a:ext>
            </a:extLst>
          </p:cNvPr>
          <p:cNvPicPr>
            <a:picLocks noChangeAspect="1"/>
          </p:cNvPicPr>
          <p:nvPr/>
        </p:nvPicPr>
        <p:blipFill>
          <a:blip r:embed="rId3"/>
          <a:stretch>
            <a:fillRect/>
          </a:stretch>
        </p:blipFill>
        <p:spPr>
          <a:xfrm>
            <a:off x="6459835" y="87721"/>
            <a:ext cx="2361905" cy="800000"/>
          </a:xfrm>
          <a:prstGeom prst="rect">
            <a:avLst/>
          </a:prstGeom>
        </p:spPr>
      </p:pic>
      <p:pic>
        <p:nvPicPr>
          <p:cNvPr id="40" name="Picture 9">
            <a:extLst>
              <a:ext uri="{FF2B5EF4-FFF2-40B4-BE49-F238E27FC236}">
                <a16:creationId xmlns:a16="http://schemas.microsoft.com/office/drawing/2014/main" id="{B97769CE-4DC7-4D45-884A-DB6ACC7835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56"/>
            <a:ext cx="3070071" cy="1200329"/>
          </a:xfrm>
          <a:prstGeom prst="rect">
            <a:avLst/>
          </a:prstGeom>
        </p:spPr>
        <p:txBody>
          <a:bodyPr wrap="none">
            <a:spAutoFit/>
          </a:bodyPr>
          <a:lstStyle/>
          <a:p>
            <a:pPr lvl="0" defTabSz="457154">
              <a:defRPr/>
            </a:pPr>
            <a:r>
              <a:rPr lang="en-US" altLang="zh-CN"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Experiments</a:t>
            </a:r>
          </a:p>
          <a:p>
            <a:pPr defTabSz="457154">
              <a:defRPr/>
            </a:pPr>
            <a:endPar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20</a:t>
            </a:fld>
            <a:endParaRPr lang="zh-CN" altLang="en-US">
              <a:solidFill>
                <a:prstClr val="black">
                  <a:tint val="75000"/>
                </a:prstClr>
              </a:solidFill>
              <a:latin typeface="Calibri"/>
              <a:ea typeface="等线" panose="02010600030101010101" pitchFamily="2" charset="-122"/>
            </a:endParaRPr>
          </a:p>
        </p:txBody>
      </p:sp>
      <p:pic>
        <p:nvPicPr>
          <p:cNvPr id="6" name="图片 5">
            <a:extLst>
              <a:ext uri="{FF2B5EF4-FFF2-40B4-BE49-F238E27FC236}">
                <a16:creationId xmlns:a16="http://schemas.microsoft.com/office/drawing/2014/main" id="{69C25FC6-2ED7-4A86-AA7D-AC0A07903DB4}"/>
              </a:ext>
            </a:extLst>
          </p:cNvPr>
          <p:cNvPicPr>
            <a:picLocks noChangeAspect="1"/>
          </p:cNvPicPr>
          <p:nvPr/>
        </p:nvPicPr>
        <p:blipFill>
          <a:blip r:embed="rId5"/>
          <a:stretch>
            <a:fillRect/>
          </a:stretch>
        </p:blipFill>
        <p:spPr>
          <a:xfrm>
            <a:off x="320728" y="2068562"/>
            <a:ext cx="5002703" cy="3548283"/>
          </a:xfrm>
          <a:prstGeom prst="rect">
            <a:avLst/>
          </a:prstGeom>
        </p:spPr>
      </p:pic>
      <p:sp>
        <p:nvSpPr>
          <p:cNvPr id="8" name="文本框 7">
            <a:extLst>
              <a:ext uri="{FF2B5EF4-FFF2-40B4-BE49-F238E27FC236}">
                <a16:creationId xmlns:a16="http://schemas.microsoft.com/office/drawing/2014/main" id="{0567876A-19CF-438D-B8B7-938073E1971D}"/>
              </a:ext>
            </a:extLst>
          </p:cNvPr>
          <p:cNvSpPr txBox="1"/>
          <p:nvPr/>
        </p:nvSpPr>
        <p:spPr>
          <a:xfrm>
            <a:off x="443947" y="1305339"/>
            <a:ext cx="8304507" cy="923330"/>
          </a:xfrm>
          <a:prstGeom prst="rect">
            <a:avLst/>
          </a:prstGeom>
          <a:noFill/>
        </p:spPr>
        <p:txBody>
          <a:bodyPr wrap="square" rtlCol="0">
            <a:spAutoFit/>
          </a:bodyPr>
          <a:lstStyle/>
          <a:p>
            <a:r>
              <a:rPr lang="zh-CN" altLang="en-US" dirty="0"/>
              <a:t>我注意到，取的维度似乎也可以更高，于是将已经降维为 </a:t>
            </a:r>
            <a:r>
              <a:rPr lang="en-US" altLang="zh-CN" dirty="0"/>
              <a:t>2D </a:t>
            </a:r>
            <a:r>
              <a:rPr lang="zh-CN" altLang="en-US" dirty="0"/>
              <a:t>的点集重新进行一次拉普拉斯特征映射，不同的是，我取了三个特征向量，然后得到了很多有意思的图像，如下所示</a:t>
            </a:r>
          </a:p>
        </p:txBody>
      </p:sp>
      <p:sp>
        <p:nvSpPr>
          <p:cNvPr id="9" name="文本框 8">
            <a:extLst>
              <a:ext uri="{FF2B5EF4-FFF2-40B4-BE49-F238E27FC236}">
                <a16:creationId xmlns:a16="http://schemas.microsoft.com/office/drawing/2014/main" id="{187E0938-A9B0-4E98-9F53-10A1A0422012}"/>
              </a:ext>
            </a:extLst>
          </p:cNvPr>
          <p:cNvSpPr txBox="1"/>
          <p:nvPr/>
        </p:nvSpPr>
        <p:spPr>
          <a:xfrm>
            <a:off x="2922104" y="1917286"/>
            <a:ext cx="1470991" cy="369332"/>
          </a:xfrm>
          <a:prstGeom prst="rect">
            <a:avLst/>
          </a:prstGeom>
          <a:noFill/>
        </p:spPr>
        <p:txBody>
          <a:bodyPr wrap="square" rtlCol="0">
            <a:spAutoFit/>
          </a:bodyPr>
          <a:lstStyle/>
          <a:p>
            <a:r>
              <a:rPr lang="el-GR" altLang="zh-CN" dirty="0"/>
              <a:t>Σ(</a:t>
            </a:r>
            <a:r>
              <a:rPr lang="zh-CN" altLang="el-GR" dirty="0"/>
              <a:t>ﾟ∀ﾟ</a:t>
            </a:r>
            <a:r>
              <a:rPr lang="ja-JP" altLang="en-US" dirty="0"/>
              <a:t>ﾉ</a:t>
            </a:r>
            <a:r>
              <a:rPr lang="en-US" altLang="ja-JP" dirty="0"/>
              <a:t>)</a:t>
            </a:r>
            <a:r>
              <a:rPr lang="ja-JP" altLang="en-US" dirty="0"/>
              <a:t>ﾉ</a:t>
            </a:r>
            <a:endParaRPr lang="zh-CN" altLang="en-US" dirty="0"/>
          </a:p>
        </p:txBody>
      </p:sp>
      <p:pic>
        <p:nvPicPr>
          <p:cNvPr id="12" name="图片 11">
            <a:extLst>
              <a:ext uri="{FF2B5EF4-FFF2-40B4-BE49-F238E27FC236}">
                <a16:creationId xmlns:a16="http://schemas.microsoft.com/office/drawing/2014/main" id="{0C7D2726-6535-4B9B-8F7C-C250765F5F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5943" y="1938546"/>
            <a:ext cx="3267134" cy="2451145"/>
          </a:xfrm>
          <a:prstGeom prst="rect">
            <a:avLst/>
          </a:prstGeom>
        </p:spPr>
      </p:pic>
      <p:pic>
        <p:nvPicPr>
          <p:cNvPr id="16" name="图片 15">
            <a:extLst>
              <a:ext uri="{FF2B5EF4-FFF2-40B4-BE49-F238E27FC236}">
                <a16:creationId xmlns:a16="http://schemas.microsoft.com/office/drawing/2014/main" id="{332CBE84-305C-45E5-A953-95B80D5035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889" y="4328836"/>
            <a:ext cx="2955242" cy="2447650"/>
          </a:xfrm>
          <a:prstGeom prst="rect">
            <a:avLst/>
          </a:prstGeom>
        </p:spPr>
      </p:pic>
      <p:sp>
        <p:nvSpPr>
          <p:cNvPr id="18" name="文本框 17">
            <a:extLst>
              <a:ext uri="{FF2B5EF4-FFF2-40B4-BE49-F238E27FC236}">
                <a16:creationId xmlns:a16="http://schemas.microsoft.com/office/drawing/2014/main" id="{368DF335-8FAA-4ED1-8956-84483A1D1FC4}"/>
              </a:ext>
            </a:extLst>
          </p:cNvPr>
          <p:cNvSpPr txBox="1"/>
          <p:nvPr/>
        </p:nvSpPr>
        <p:spPr>
          <a:xfrm>
            <a:off x="569843" y="5685183"/>
            <a:ext cx="4260574" cy="923330"/>
          </a:xfrm>
          <a:prstGeom prst="rect">
            <a:avLst/>
          </a:prstGeom>
          <a:noFill/>
        </p:spPr>
        <p:txBody>
          <a:bodyPr wrap="square" rtlCol="0">
            <a:spAutoFit/>
          </a:bodyPr>
          <a:lstStyle/>
          <a:p>
            <a:r>
              <a:rPr lang="zh-CN" altLang="en-US" dirty="0"/>
              <a:t>某些时候，图像呈现了线性，这个现象以我的能力还无法解释，留给有心人前去探索吧！</a:t>
            </a:r>
          </a:p>
        </p:txBody>
      </p:sp>
    </p:spTree>
    <p:extLst>
      <p:ext uri="{BB962C8B-B14F-4D97-AF65-F5344CB8AC3E}">
        <p14:creationId xmlns:p14="http://schemas.microsoft.com/office/powerpoint/2010/main" val="42666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56"/>
            <a:ext cx="3070071" cy="1200329"/>
          </a:xfrm>
          <a:prstGeom prst="rect">
            <a:avLst/>
          </a:prstGeom>
        </p:spPr>
        <p:txBody>
          <a:bodyPr wrap="none">
            <a:spAutoFit/>
          </a:bodyPr>
          <a:lstStyle/>
          <a:p>
            <a:pPr lvl="0" defTabSz="457154">
              <a:defRPr/>
            </a:pPr>
            <a:r>
              <a:rPr lang="en-US" altLang="zh-CN"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Experiments</a:t>
            </a:r>
          </a:p>
          <a:p>
            <a:pPr defTabSz="457154">
              <a:defRPr/>
            </a:pPr>
            <a:endPar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2" name="文本框 1">
            <a:extLst>
              <a:ext uri="{FF2B5EF4-FFF2-40B4-BE49-F238E27FC236}">
                <a16:creationId xmlns:a16="http://schemas.microsoft.com/office/drawing/2014/main" id="{07130CFA-7DC5-4A1E-B321-89ACB82095A8}"/>
              </a:ext>
            </a:extLst>
          </p:cNvPr>
          <p:cNvSpPr txBox="1"/>
          <p:nvPr/>
        </p:nvSpPr>
        <p:spPr>
          <a:xfrm>
            <a:off x="523461" y="1338470"/>
            <a:ext cx="8150087" cy="923330"/>
          </a:xfrm>
          <a:prstGeom prst="rect">
            <a:avLst/>
          </a:prstGeom>
          <a:noFill/>
        </p:spPr>
        <p:txBody>
          <a:bodyPr wrap="square" rtlCol="0">
            <a:spAutoFit/>
          </a:bodyPr>
          <a:lstStyle/>
          <a:p>
            <a:r>
              <a:rPr lang="zh-CN" altLang="en-US" dirty="0"/>
              <a:t>上面涉及的取更高维度的尝试，在论文中似乎并没有提及，但是我猜想是不是可以通过这个算法进行某些特殊的升维操作，或者将这个算法进行一定的改良再进行某些特定的应用，</a:t>
            </a:r>
            <a:r>
              <a:rPr lang="en-US" altLang="zh-CN" dirty="0"/>
              <a:t>whatever</a:t>
            </a:r>
            <a:endParaRPr lang="zh-CN" altLang="en-US" dirty="0"/>
          </a:p>
        </p:txBody>
      </p:sp>
    </p:spTree>
    <p:extLst>
      <p:ext uri="{BB962C8B-B14F-4D97-AF65-F5344CB8AC3E}">
        <p14:creationId xmlns:p14="http://schemas.microsoft.com/office/powerpoint/2010/main" val="31321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27446" y="2823163"/>
            <a:ext cx="2739853" cy="1077218"/>
          </a:xfrm>
          <a:prstGeom prst="rect">
            <a:avLst/>
          </a:prstGeom>
          <a:noFill/>
        </p:spPr>
        <p:txBody>
          <a:bodyPr wrap="non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80808"/>
                </a:solidFill>
                <a:effectLst/>
                <a:uLnTx/>
                <a:uFillTx/>
                <a:latin typeface="等线 Light" panose="02010600030101010101" pitchFamily="2" charset="-122"/>
                <a:ea typeface="等线 Light" panose="02010600030101010101" pitchFamily="2" charset="-122"/>
                <a:cs typeface="+mn-cs"/>
              </a:rPr>
              <a:t> </a:t>
            </a:r>
            <a:r>
              <a:rPr kumimoji="0" lang="en-US" altLang="zh-CN" sz="2800" b="1" i="0" u="none" strike="noStrike" kern="1200" cap="none" spc="0" normalizeH="0" baseline="0" noProof="0" dirty="0">
                <a:ln>
                  <a:noFill/>
                </a:ln>
                <a:solidFill>
                  <a:srgbClr val="080808"/>
                </a:solidFill>
                <a:effectLst/>
                <a:uLnTx/>
                <a:uFillTx/>
                <a:latin typeface="等线 Light" panose="02010600030101010101" pitchFamily="2" charset="-122"/>
                <a:ea typeface="等线 Light" panose="02010600030101010101" pitchFamily="2" charset="-122"/>
                <a:cs typeface="+mn-cs"/>
              </a:rPr>
              <a:t>SECTION </a:t>
            </a:r>
            <a:r>
              <a:rPr lang="en-US" altLang="zh-CN" sz="2800" b="1" dirty="0">
                <a:solidFill>
                  <a:srgbClr val="080808"/>
                </a:solidFill>
                <a:latin typeface="等线 Light" panose="02010600030101010101" pitchFamily="2" charset="-122"/>
                <a:ea typeface="等线 Light" panose="02010600030101010101" pitchFamily="2" charset="-122"/>
              </a:rPr>
              <a:t>4</a:t>
            </a:r>
            <a:endParaRPr kumimoji="0" lang="en-US" altLang="zh-CN" sz="2800" b="1" i="0" u="none" strike="noStrike" kern="1200" cap="none" spc="0" normalizeH="0" baseline="0" noProof="0" dirty="0">
              <a:ln>
                <a:noFill/>
              </a:ln>
              <a:solidFill>
                <a:srgbClr val="080808"/>
              </a:solidFill>
              <a:effectLst/>
              <a:uLnTx/>
              <a:uFillTx/>
              <a:latin typeface="等线 Light" panose="02010600030101010101" pitchFamily="2" charset="-122"/>
              <a:ea typeface="等线 Light" panose="02010600030101010101" pitchFamily="2" charset="-122"/>
              <a:cs typeface="+mn-cs"/>
            </a:endParaRPr>
          </a:p>
          <a:p>
            <a:pPr marL="0" lvl="1" algn="ctr"/>
            <a:r>
              <a:rPr lang="en-US" altLang="zh-CN" sz="3600" b="1" dirty="0">
                <a:solidFill>
                  <a:srgbClr val="C00000"/>
                </a:solidFill>
                <a:latin typeface="微软雅黑" panose="020B0503020204020204" pitchFamily="34" charset="-122"/>
                <a:ea typeface="微软雅黑" panose="020B0503020204020204" pitchFamily="34" charset="-122"/>
              </a:rPr>
              <a:t>Conclusion</a:t>
            </a:r>
          </a:p>
        </p:txBody>
      </p:sp>
      <p:cxnSp>
        <p:nvCxnSpPr>
          <p:cNvPr id="13" name="直接连接符 12"/>
          <p:cNvCxnSpPr>
            <a:cxnSpLocks/>
          </p:cNvCxnSpPr>
          <p:nvPr/>
        </p:nvCxnSpPr>
        <p:spPr>
          <a:xfrm flipV="1">
            <a:off x="3635896" y="2492896"/>
            <a:ext cx="0" cy="2047215"/>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17896" y="4131371"/>
            <a:ext cx="902846"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80808"/>
                </a:solidFill>
                <a:effectLst/>
                <a:uLnTx/>
                <a:uFillTx/>
                <a:latin typeface="等线 Light" panose="02010600030101010101" pitchFamily="2" charset="-122"/>
                <a:ea typeface="等线 Light" panose="02010600030101010101" pitchFamily="2" charset="-122"/>
                <a:cs typeface="+mn-cs"/>
              </a:rPr>
              <a:t>PART 04</a:t>
            </a:r>
            <a:endParaRPr kumimoji="0" lang="zh-CN" altLang="en-US" sz="1600" b="0" i="0" u="none" strike="noStrike" kern="1200" cap="none" spc="0" normalizeH="0" baseline="0" noProof="0" dirty="0">
              <a:ln>
                <a:noFill/>
              </a:ln>
              <a:solidFill>
                <a:srgbClr val="080808"/>
              </a:solidFill>
              <a:effectLst/>
              <a:uLnTx/>
              <a:uFillTx/>
              <a:latin typeface="等线 Light" panose="02010600030101010101" pitchFamily="2" charset="-122"/>
              <a:ea typeface="等线 Light" panose="02010600030101010101" pitchFamily="2" charset="-122"/>
              <a:cs typeface="+mn-cs"/>
            </a:endParaRPr>
          </a:p>
        </p:txBody>
      </p:sp>
      <p:grpSp>
        <p:nvGrpSpPr>
          <p:cNvPr id="16" name="组合 15"/>
          <p:cNvGrpSpPr/>
          <p:nvPr/>
        </p:nvGrpSpPr>
        <p:grpSpPr>
          <a:xfrm>
            <a:off x="2123729" y="2609297"/>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等线 Light" panose="02010600030101010101" pitchFamily="2" charset="-122"/>
                <a:ea typeface="等线 Light" panose="02010600030101010101" pitchFamily="2" charset="-122"/>
                <a:cs typeface="+mn-cs"/>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等线 Light" panose="02010600030101010101" pitchFamily="2" charset="-122"/>
                <a:ea typeface="等线 Light" panose="02010600030101010101" pitchFamily="2" charset="-122"/>
                <a:cs typeface="+mn-cs"/>
              </a:endParaRPr>
            </a:p>
          </p:txBody>
        </p:sp>
      </p:grpSp>
      <p:sp>
        <p:nvSpPr>
          <p:cNvPr id="75" name="TextBox 13"/>
          <p:cNvSpPr txBox="1"/>
          <p:nvPr/>
        </p:nvSpPr>
        <p:spPr>
          <a:xfrm>
            <a:off x="2344338" y="2823163"/>
            <a:ext cx="902846" cy="76944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5000" b="1" i="0" u="none" strike="noStrike" kern="1200" cap="none" spc="0" normalizeH="0" baseline="0" noProof="0" dirty="0">
                <a:ln>
                  <a:noFill/>
                </a:ln>
                <a:solidFill>
                  <a:srgbClr val="C00000"/>
                </a:solidFill>
                <a:effectLst/>
                <a:uLnTx/>
                <a:uFillTx/>
                <a:latin typeface="等线 Light" panose="02010600030101010101" pitchFamily="2" charset="-122"/>
                <a:ea typeface="等线 Light" panose="02010600030101010101" pitchFamily="2" charset="-122"/>
                <a:cs typeface="+mn-cs"/>
              </a:rPr>
              <a:t>04</a:t>
            </a:r>
            <a:endParaRPr kumimoji="0" lang="zh-CN" altLang="en-US" sz="5000" b="1" i="0" u="none" strike="noStrike" kern="1200" cap="none" spc="0" normalizeH="0" baseline="0" noProof="0" dirty="0">
              <a:ln>
                <a:noFill/>
              </a:ln>
              <a:solidFill>
                <a:srgbClr val="C00000"/>
              </a:solidFill>
              <a:effectLst/>
              <a:uLnTx/>
              <a:uFillTx/>
              <a:latin typeface="等线 Light" panose="02010600030101010101" pitchFamily="2" charset="-122"/>
              <a:ea typeface="等线 Light" panose="02010600030101010101" pitchFamily="2" charset="-122"/>
              <a:cs typeface="+mn-cs"/>
            </a:endParaRPr>
          </a:p>
        </p:txBody>
      </p:sp>
      <p:pic>
        <p:nvPicPr>
          <p:cNvPr id="17" name="图片 16">
            <a:extLst>
              <a:ext uri="{FF2B5EF4-FFF2-40B4-BE49-F238E27FC236}">
                <a16:creationId xmlns:a16="http://schemas.microsoft.com/office/drawing/2014/main" id="{315784C8-EEAB-45C0-B999-B1956735ACE8}"/>
              </a:ext>
            </a:extLst>
          </p:cNvPr>
          <p:cNvPicPr>
            <a:picLocks noChangeAspect="1"/>
          </p:cNvPicPr>
          <p:nvPr/>
        </p:nvPicPr>
        <p:blipFill>
          <a:blip r:embed="rId3"/>
          <a:stretch>
            <a:fillRect/>
          </a:stretch>
        </p:blipFill>
        <p:spPr>
          <a:xfrm>
            <a:off x="6459821" y="87720"/>
            <a:ext cx="2361905" cy="800000"/>
          </a:xfrm>
          <a:prstGeom prst="rect">
            <a:avLst/>
          </a:prstGeom>
        </p:spPr>
      </p:pic>
    </p:spTree>
    <p:extLst>
      <p:ext uri="{BB962C8B-B14F-4D97-AF65-F5344CB8AC3E}">
        <p14:creationId xmlns:p14="http://schemas.microsoft.com/office/powerpoint/2010/main" val="294839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51" y="188668"/>
            <a:ext cx="2739853" cy="646331"/>
          </a:xfrm>
          <a:prstGeom prst="rect">
            <a:avLst/>
          </a:prstGeom>
        </p:spPr>
        <p:txBody>
          <a:bodyPr wrap="none">
            <a:spAutoFit/>
          </a:bodyPr>
          <a:lstStyle/>
          <a:p>
            <a:pPr lvl="0" defTabSz="457154">
              <a:defRPr/>
            </a:pPr>
            <a:r>
              <a:rPr kumimoji="0" lang="en-US" altLang="zh-CN"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Conclusion</a:t>
            </a: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marL="0" marR="0" lvl="0" indent="0" algn="r" defTabSz="457154" rtl="0" eaLnBrk="1" fontAlgn="auto" latinLnBrk="0" hangingPunct="1">
              <a:lnSpc>
                <a:spcPct val="100000"/>
              </a:lnSpc>
              <a:spcBef>
                <a:spcPts val="0"/>
              </a:spcBef>
              <a:spcAft>
                <a:spcPts val="0"/>
              </a:spcAft>
              <a:buClrTx/>
              <a:buSzTx/>
              <a:buFontTx/>
              <a:buNone/>
              <a:tabLst/>
              <a:defRPr/>
            </a:pPr>
            <a:fld id="{4C7C22DE-872A-4FED-AB0B-502B88775D0D}" type="slidenum">
              <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rPr>
              <a:pPr marL="0" marR="0" lvl="0" indent="0" algn="r" defTabSz="457154"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endParaRPr>
          </a:p>
        </p:txBody>
      </p:sp>
      <p:sp>
        <p:nvSpPr>
          <p:cNvPr id="2" name="文本框 1">
            <a:extLst>
              <a:ext uri="{FF2B5EF4-FFF2-40B4-BE49-F238E27FC236}">
                <a16:creationId xmlns:a16="http://schemas.microsoft.com/office/drawing/2014/main" id="{44F22CBD-D9A6-4CB2-8272-615194C91CF3}"/>
              </a:ext>
            </a:extLst>
          </p:cNvPr>
          <p:cNvSpPr txBox="1"/>
          <p:nvPr/>
        </p:nvSpPr>
        <p:spPr>
          <a:xfrm>
            <a:off x="395551" y="1921565"/>
            <a:ext cx="7825408" cy="1569660"/>
          </a:xfrm>
          <a:prstGeom prst="rect">
            <a:avLst/>
          </a:prstGeom>
          <a:noFill/>
        </p:spPr>
        <p:txBody>
          <a:bodyPr wrap="square" rtlCol="0">
            <a:spAutoFit/>
          </a:bodyPr>
          <a:lstStyle/>
          <a:p>
            <a:r>
              <a:rPr lang="zh-CN" altLang="en-US" sz="2400" dirty="0"/>
              <a:t>在本次探讨，我们针对数据驻留在嵌入高维空间的低维流形上的情况引入了一种用于降低维数的连贯框架，这使得我们能够抛弃一些不必要的高维信息，只需要关心邻近的数据信息。</a:t>
            </a:r>
          </a:p>
        </p:txBody>
      </p:sp>
    </p:spTree>
    <p:extLst>
      <p:ext uri="{BB962C8B-B14F-4D97-AF65-F5344CB8AC3E}">
        <p14:creationId xmlns:p14="http://schemas.microsoft.com/office/powerpoint/2010/main" val="115131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51" y="188668"/>
            <a:ext cx="3595408" cy="646331"/>
          </a:xfrm>
          <a:prstGeom prst="rect">
            <a:avLst/>
          </a:prstGeom>
        </p:spPr>
        <p:txBody>
          <a:bodyPr wrap="none">
            <a:spAutoFit/>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My References</a:t>
            </a: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5"/>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marL="0" marR="0" lvl="0" indent="0" algn="r" defTabSz="457154" rtl="0" eaLnBrk="1" fontAlgn="auto" latinLnBrk="0" hangingPunct="1">
              <a:lnSpc>
                <a:spcPct val="100000"/>
              </a:lnSpc>
              <a:spcBef>
                <a:spcPts val="0"/>
              </a:spcBef>
              <a:spcAft>
                <a:spcPts val="0"/>
              </a:spcAft>
              <a:buClrTx/>
              <a:buSzTx/>
              <a:buFontTx/>
              <a:buNone/>
              <a:tabLst/>
              <a:defRPr/>
            </a:pPr>
            <a:fld id="{4C7C22DE-872A-4FED-AB0B-502B88775D0D}" type="slidenum">
              <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rPr>
              <a:pPr marL="0" marR="0" lvl="0" indent="0" algn="r" defTabSz="457154"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14966C89-CB4F-4C44-AB0A-27D79405134B}"/>
              </a:ext>
            </a:extLst>
          </p:cNvPr>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3372" name="Equation" r:id="rId6" imgW="0" imgH="0" progId="Equation.DSMT4">
                  <p:embed/>
                </p:oleObj>
              </mc:Choice>
              <mc:Fallback>
                <p:oleObj name="Equation" r:id="rId6" imgW="0" imgH="0" progId="Equation.DSMT4">
                  <p:embed/>
                  <p:pic>
                    <p:nvPicPr>
                      <p:cNvPr id="5" name="对象 4">
                        <a:extLst>
                          <a:ext uri="{FF2B5EF4-FFF2-40B4-BE49-F238E27FC236}">
                            <a16:creationId xmlns:a16="http://schemas.microsoft.com/office/drawing/2014/main" id="{14966C89-CB4F-4C44-AB0A-27D79405134B}"/>
                          </a:ext>
                        </a:extLst>
                      </p:cNvPr>
                      <p:cNvPicPr/>
                      <p:nvPr/>
                    </p:nvPicPr>
                    <p:blipFill/>
                    <p:spPr>
                      <a:xfrm>
                        <a:off x="1524000" y="1397000"/>
                        <a:ext cx="6096000" cy="4064000"/>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B68FAC4C-B8FC-43B9-9179-4912B852D124}"/>
              </a:ext>
            </a:extLst>
          </p:cNvPr>
          <p:cNvSpPr txBox="1"/>
          <p:nvPr/>
        </p:nvSpPr>
        <p:spPr>
          <a:xfrm>
            <a:off x="298174" y="1615511"/>
            <a:ext cx="8435009" cy="4801314"/>
          </a:xfrm>
          <a:prstGeom prst="rect">
            <a:avLst/>
          </a:prstGeom>
          <a:noFill/>
        </p:spPr>
        <p:txBody>
          <a:bodyPr wrap="square" rtlCol="0">
            <a:spAutoFit/>
          </a:bodyPr>
          <a:lstStyle/>
          <a:p>
            <a:r>
              <a:rPr lang="en-US" altLang="zh-CN" dirty="0">
                <a:hlinkClick r:id="rId7"/>
              </a:rPr>
              <a:t>[1]</a:t>
            </a:r>
            <a:r>
              <a:rPr lang="zh-CN" altLang="en-US" dirty="0"/>
              <a:t>矩阵的迹</a:t>
            </a:r>
            <a:r>
              <a:rPr lang="en-US" altLang="zh-CN" dirty="0">
                <a:hlinkClick r:id="rId8"/>
              </a:rPr>
              <a:t>https://baike.baidu.com/item/%E7%9F%A9%E9%98%B5%E7%9A%84%E8%BF%B9/8889744?fr=aladdin</a:t>
            </a:r>
            <a:endParaRPr lang="en-US" altLang="zh-CN" dirty="0"/>
          </a:p>
          <a:p>
            <a:endParaRPr lang="en-US" altLang="zh-CN" dirty="0"/>
          </a:p>
          <a:p>
            <a:r>
              <a:rPr lang="en-US" altLang="zh-CN" dirty="0"/>
              <a:t>[2]</a:t>
            </a:r>
            <a:r>
              <a:rPr lang="zh-CN" altLang="en-US" dirty="0"/>
              <a:t>矩阵的迹的求导过程推导</a:t>
            </a:r>
            <a:r>
              <a:rPr lang="en-US" altLang="zh-CN" dirty="0">
                <a:hlinkClick r:id="rId9"/>
              </a:rPr>
              <a:t> https://blog.csdn.net/u012421852/article/details/79594933?utm_medium=distribute.pc_relevant.none-task-blog-BlogCommendFromBaidu-1&amp;depth_1-utm_source=distribute.pc_relevant.none-task-blog-BlogCommendFromBaidu-1</a:t>
            </a:r>
            <a:endParaRPr lang="en-US" altLang="zh-CN" dirty="0"/>
          </a:p>
          <a:p>
            <a:endParaRPr lang="en-US" altLang="zh-CN" dirty="0"/>
          </a:p>
          <a:p>
            <a:r>
              <a:rPr lang="en-US" altLang="zh-CN" dirty="0"/>
              <a:t>[3]</a:t>
            </a:r>
            <a:r>
              <a:rPr lang="zh-CN" altLang="en-US" dirty="0"/>
              <a:t>广义特征值问题</a:t>
            </a:r>
            <a:r>
              <a:rPr lang="en-US" altLang="zh-CN" dirty="0">
                <a:hlinkClick r:id="rId10"/>
              </a:rPr>
              <a:t> https://baike.baidu.com/item/%E5%B9%BF%E4%B9%89%E7%89%B9%E5%BE%81%E5%80%BC%E9%97%AE%E9%A2%98/20418271?fr=aladdin</a:t>
            </a:r>
            <a:endParaRPr lang="en-US" altLang="zh-CN" dirty="0"/>
          </a:p>
          <a:p>
            <a:endParaRPr lang="en-US" altLang="zh-CN" dirty="0"/>
          </a:p>
          <a:p>
            <a:r>
              <a:rPr lang="en-US" altLang="zh-CN" dirty="0"/>
              <a:t>[4]</a:t>
            </a:r>
            <a:r>
              <a:rPr lang="zh-CN" altLang="en-US" dirty="0"/>
              <a:t>拉普拉斯特征映射</a:t>
            </a:r>
            <a:r>
              <a:rPr lang="en-US" altLang="zh-CN" dirty="0">
                <a:hlinkClick r:id="rId11"/>
              </a:rPr>
              <a:t> https://blog.csdn.net/qrlhl/article/details/78066994?utm_medium=distribute.pc_relevant.none-task-blog-BlogCommendFromBaidu-1&amp;depth_1-utm_source=distribute.pc_relevant.none-task-blog-BlogCommendFromBaidu-1</a:t>
            </a:r>
            <a:endParaRPr lang="en-US" altLang="zh-CN" dirty="0"/>
          </a:p>
        </p:txBody>
      </p:sp>
    </p:spTree>
    <p:extLst>
      <p:ext uri="{BB962C8B-B14F-4D97-AF65-F5344CB8AC3E}">
        <p14:creationId xmlns:p14="http://schemas.microsoft.com/office/powerpoint/2010/main" val="285607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154" rtl="0" eaLnBrk="1" fontAlgn="auto" latinLnBrk="0" hangingPunct="1">
              <a:lnSpc>
                <a:spcPct val="100000"/>
              </a:lnSpc>
              <a:spcBef>
                <a:spcPts val="0"/>
              </a:spcBef>
              <a:spcAft>
                <a:spcPts val="0"/>
              </a:spcAft>
              <a:buClrTx/>
              <a:buSzTx/>
              <a:buFontTx/>
              <a:buNone/>
              <a:tabLst/>
              <a:defRPr/>
            </a:pPr>
            <a:fld id="{4C7C22DE-872A-4FED-AB0B-502B88775D0D}" type="slidenum">
              <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rPr>
              <a:pPr marL="0" marR="0" lvl="0" indent="0" algn="r" defTabSz="457154"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endParaRPr>
          </a:p>
        </p:txBody>
      </p:sp>
      <p:sp>
        <p:nvSpPr>
          <p:cNvPr id="9218" name="Title 1"/>
          <p:cNvSpPr>
            <a:spLocks noGrp="1"/>
          </p:cNvSpPr>
          <p:nvPr>
            <p:ph type="ctrTitle" idx="4294967295"/>
          </p:nvPr>
        </p:nvSpPr>
        <p:spPr>
          <a:xfrm>
            <a:off x="0" y="2151063"/>
            <a:ext cx="8963025" cy="1470025"/>
          </a:xfrm>
        </p:spPr>
        <p:txBody>
          <a:bodyPr>
            <a:normAutofit fontScale="90000"/>
          </a:bodyPr>
          <a:lstStyle/>
          <a:p>
            <a:pPr algn="ctr"/>
            <a:r>
              <a:rPr lang="en-US" altLang="zh-CN" sz="3600" b="1" dirty="0">
                <a:solidFill>
                  <a:schemeClr val="accent1">
                    <a:lumMod val="50000"/>
                  </a:schemeClr>
                </a:solidFill>
                <a:effectLst>
                  <a:outerShdw blurRad="38100" dist="38100" dir="2700000" algn="tl">
                    <a:srgbClr val="000000">
                      <a:alpha val="43137"/>
                    </a:srgbClr>
                  </a:outerShdw>
                </a:effectLst>
                <a:latin typeface="微软雅黑" pitchFamily="34" charset="-122"/>
                <a:ea typeface="微软雅黑" pitchFamily="34" charset="-122"/>
              </a:rPr>
              <a:t>Laplacian Eigenmaps for Dimensionality Reduction and Data Representation</a:t>
            </a:r>
          </a:p>
        </p:txBody>
      </p:sp>
      <p:pic>
        <p:nvPicPr>
          <p:cNvPr id="9"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431677"/>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p:cNvSpPr txBox="1">
            <a:spLocks/>
          </p:cNvSpPr>
          <p:nvPr/>
        </p:nvSpPr>
        <p:spPr bwMode="auto">
          <a:xfrm>
            <a:off x="1040067" y="5205028"/>
            <a:ext cx="3971965" cy="64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3" rIns="91440" bIns="45723" numCol="1" anchor="t" anchorCtr="0" compatLnSpc="1">
            <a:prstTxWarp prst="textNoShape">
              <a:avLst/>
            </a:prstTxWarp>
          </a:bodyPr>
          <a:lstStyle/>
          <a:p>
            <a:pPr marL="0" marR="0" lvl="0" indent="0" algn="l" defTabSz="457200" rtl="0" eaLnBrk="1" fontAlgn="base" latinLnBrk="0" hangingPunct="1">
              <a:lnSpc>
                <a:spcPct val="100000"/>
              </a:lnSpc>
              <a:spcBef>
                <a:spcPct val="20000"/>
              </a:spcBef>
              <a:spcAft>
                <a:spcPct val="0"/>
              </a:spcAft>
              <a:buClrTx/>
              <a:buSzTx/>
              <a:buFontTx/>
              <a:buNone/>
              <a:tabLst/>
              <a:defRPr/>
            </a:pPr>
            <a:endParaRPr kumimoji="0" lang="en-US" altLang="zh-CN" sz="2401" b="1" i="0" u="none" strike="noStrike" kern="0" cap="none" spc="0" normalizeH="0" baseline="0" noProof="0" dirty="0">
              <a:ln>
                <a:noFill/>
              </a:ln>
              <a:solidFill>
                <a:srgbClr val="0000FF"/>
              </a:solidFill>
              <a:effectLst/>
              <a:uLnTx/>
              <a:uFillTx/>
              <a:latin typeface="微软雅黑" pitchFamily="34" charset="-122"/>
              <a:ea typeface="微软雅黑" pitchFamily="34" charset="-122"/>
              <a:cs typeface="+mn-cs"/>
            </a:endParaRPr>
          </a:p>
        </p:txBody>
      </p:sp>
      <p:pic>
        <p:nvPicPr>
          <p:cNvPr id="2" name="图片 1">
            <a:extLst>
              <a:ext uri="{FF2B5EF4-FFF2-40B4-BE49-F238E27FC236}">
                <a16:creationId xmlns:a16="http://schemas.microsoft.com/office/drawing/2014/main" id="{1AEA3FD3-6E18-4241-8765-7CE92A60D0B4}"/>
              </a:ext>
            </a:extLst>
          </p:cNvPr>
          <p:cNvPicPr>
            <a:picLocks noChangeAspect="1"/>
          </p:cNvPicPr>
          <p:nvPr/>
        </p:nvPicPr>
        <p:blipFill>
          <a:blip r:embed="rId4"/>
          <a:stretch>
            <a:fillRect/>
          </a:stretch>
        </p:blipFill>
        <p:spPr>
          <a:xfrm>
            <a:off x="6117951" y="5715700"/>
            <a:ext cx="2361905" cy="800000"/>
          </a:xfrm>
          <a:prstGeom prst="rect">
            <a:avLst/>
          </a:prstGeom>
        </p:spPr>
      </p:pic>
      <p:pic>
        <p:nvPicPr>
          <p:cNvPr id="7" name="图片 6">
            <a:extLst>
              <a:ext uri="{FF2B5EF4-FFF2-40B4-BE49-F238E27FC236}">
                <a16:creationId xmlns:a16="http://schemas.microsoft.com/office/drawing/2014/main" id="{C63377ED-4EB6-4666-BCBC-C46B54B96CB1}"/>
              </a:ext>
            </a:extLst>
          </p:cNvPr>
          <p:cNvPicPr>
            <a:picLocks noChangeAspect="1"/>
          </p:cNvPicPr>
          <p:nvPr/>
        </p:nvPicPr>
        <p:blipFill>
          <a:blip r:embed="rId5"/>
          <a:stretch>
            <a:fillRect/>
          </a:stretch>
        </p:blipFill>
        <p:spPr>
          <a:xfrm>
            <a:off x="25" y="7452"/>
            <a:ext cx="9144001" cy="2248671"/>
          </a:xfrm>
          <a:prstGeom prst="rect">
            <a:avLst/>
          </a:prstGeom>
        </p:spPr>
      </p:pic>
      <p:sp>
        <p:nvSpPr>
          <p:cNvPr id="4" name="矩形 3">
            <a:extLst>
              <a:ext uri="{FF2B5EF4-FFF2-40B4-BE49-F238E27FC236}">
                <a16:creationId xmlns:a16="http://schemas.microsoft.com/office/drawing/2014/main" id="{827CC940-3A97-4BF1-9D9D-6E7E47058E41}"/>
              </a:ext>
            </a:extLst>
          </p:cNvPr>
          <p:cNvSpPr/>
          <p:nvPr/>
        </p:nvSpPr>
        <p:spPr>
          <a:xfrm>
            <a:off x="5012032" y="4558916"/>
            <a:ext cx="3643946" cy="830997"/>
          </a:xfrm>
          <a:prstGeom prst="rect">
            <a:avLst/>
          </a:prstGeom>
        </p:spPr>
        <p:txBody>
          <a:bodyPr wrap="none">
            <a:spAutoFit/>
          </a:bodyPr>
          <a:lstStyle/>
          <a:p>
            <a:pPr lvl="0" algn="ctr" defTabSz="914400" fontAlgn="base">
              <a:spcBef>
                <a:spcPct val="20000"/>
              </a:spcBef>
              <a:spcAft>
                <a:spcPct val="0"/>
              </a:spcAft>
              <a:defRPr/>
            </a:pPr>
            <a:r>
              <a:rPr lang="en-US" altLang="zh-CN" sz="4800" b="1" kern="0" dirty="0">
                <a:solidFill>
                  <a:srgbClr val="0000FF"/>
                </a:solidFill>
                <a:latin typeface="微软雅黑" pitchFamily="34" charset="-122"/>
                <a:ea typeface="微软雅黑" pitchFamily="34" charset="-122"/>
              </a:rPr>
              <a:t>Thank you!</a:t>
            </a:r>
          </a:p>
        </p:txBody>
      </p:sp>
      <p:sp>
        <p:nvSpPr>
          <p:cNvPr id="10" name="矩形 9">
            <a:extLst>
              <a:ext uri="{FF2B5EF4-FFF2-40B4-BE49-F238E27FC236}">
                <a16:creationId xmlns:a16="http://schemas.microsoft.com/office/drawing/2014/main" id="{2A9BB9FF-BBDB-4B70-9D7B-AA7138A8668D}"/>
              </a:ext>
            </a:extLst>
          </p:cNvPr>
          <p:cNvSpPr/>
          <p:nvPr/>
        </p:nvSpPr>
        <p:spPr>
          <a:xfrm>
            <a:off x="686656" y="3864277"/>
            <a:ext cx="5431295" cy="461793"/>
          </a:xfrm>
          <a:prstGeom prst="rect">
            <a:avLst/>
          </a:prstGeom>
        </p:spPr>
        <p:txBody>
          <a:bodyPr wrap="none">
            <a:spAutoFit/>
          </a:bodyPr>
          <a:lstStyle/>
          <a:p>
            <a:pPr fontAlgn="base">
              <a:spcBef>
                <a:spcPct val="20000"/>
              </a:spcBef>
              <a:spcAft>
                <a:spcPct val="0"/>
              </a:spcAft>
              <a:defRPr/>
            </a:pPr>
            <a:r>
              <a:rPr lang="zh-CN" altLang="en-US" sz="2401" kern="0" dirty="0">
                <a:solidFill>
                  <a:srgbClr val="0000FF"/>
                </a:solidFill>
                <a:latin typeface="微软雅黑" pitchFamily="34" charset="-122"/>
                <a:ea typeface="微软雅黑" pitchFamily="34" charset="-122"/>
              </a:rPr>
              <a:t>作者：</a:t>
            </a:r>
            <a:r>
              <a:rPr lang="en-US" altLang="zh-CN" sz="2401" kern="0" dirty="0">
                <a:solidFill>
                  <a:srgbClr val="0000FF"/>
                </a:solidFill>
                <a:latin typeface="微软雅黑" pitchFamily="34" charset="-122"/>
                <a:ea typeface="微软雅黑" pitchFamily="34" charset="-122"/>
              </a:rPr>
              <a:t>Mikhail Belkin, </a:t>
            </a:r>
            <a:r>
              <a:rPr lang="en-US" altLang="zh-CN" sz="2401" kern="0" dirty="0" err="1">
                <a:solidFill>
                  <a:srgbClr val="0000FF"/>
                </a:solidFill>
                <a:latin typeface="微软雅黑" pitchFamily="34" charset="-122"/>
                <a:ea typeface="微软雅黑" pitchFamily="34" charset="-122"/>
              </a:rPr>
              <a:t>Partha</a:t>
            </a:r>
            <a:r>
              <a:rPr lang="en-US" altLang="zh-CN" sz="2401" kern="0" dirty="0">
                <a:solidFill>
                  <a:srgbClr val="0000FF"/>
                </a:solidFill>
                <a:latin typeface="微软雅黑" pitchFamily="34" charset="-122"/>
                <a:ea typeface="微软雅黑" pitchFamily="34" charset="-122"/>
              </a:rPr>
              <a:t> Niyogi </a:t>
            </a:r>
          </a:p>
        </p:txBody>
      </p:sp>
      <p:sp>
        <p:nvSpPr>
          <p:cNvPr id="11" name="Subtitle 2">
            <a:extLst>
              <a:ext uri="{FF2B5EF4-FFF2-40B4-BE49-F238E27FC236}">
                <a16:creationId xmlns:a16="http://schemas.microsoft.com/office/drawing/2014/main" id="{6BBAB2EE-5A05-4370-89EA-22FAE5E4C1BC}"/>
              </a:ext>
            </a:extLst>
          </p:cNvPr>
          <p:cNvSpPr txBox="1">
            <a:spLocks/>
          </p:cNvSpPr>
          <p:nvPr/>
        </p:nvSpPr>
        <p:spPr bwMode="auto">
          <a:xfrm>
            <a:off x="593575" y="5097565"/>
            <a:ext cx="4146798" cy="862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3" rIns="91440" bIns="45723" numCol="1" anchor="t" anchorCtr="0" compatLnSpc="1">
            <a:prstTxWarp prst="textNoShape">
              <a:avLst/>
            </a:prstTxWarp>
          </a:bodyPr>
          <a:lstStyle/>
          <a:p>
            <a:pPr fontAlgn="base">
              <a:spcBef>
                <a:spcPct val="20000"/>
              </a:spcBef>
              <a:spcAft>
                <a:spcPct val="0"/>
              </a:spcAft>
              <a:defRPr/>
            </a:pPr>
            <a:r>
              <a:rPr lang="zh-CN" altLang="en-US" sz="2401" b="1" kern="0" dirty="0">
                <a:solidFill>
                  <a:srgbClr val="0000FF"/>
                </a:solidFill>
                <a:latin typeface="微软雅黑" pitchFamily="34" charset="-122"/>
                <a:ea typeface="微软雅黑" pitchFamily="34" charset="-122"/>
              </a:rPr>
              <a:t> 主讲人：唐健龙</a:t>
            </a:r>
            <a:endParaRPr lang="en-US" altLang="zh-CN" sz="2401" b="1" kern="0" dirty="0">
              <a:solidFill>
                <a:srgbClr val="0000FF"/>
              </a:solidFill>
              <a:latin typeface="微软雅黑" pitchFamily="34" charset="-122"/>
              <a:ea typeface="微软雅黑" pitchFamily="34" charset="-122"/>
            </a:endParaRPr>
          </a:p>
          <a:p>
            <a:pPr fontAlgn="base">
              <a:spcBef>
                <a:spcPct val="20000"/>
              </a:spcBef>
              <a:spcAft>
                <a:spcPct val="0"/>
              </a:spcAft>
              <a:defRPr/>
            </a:pPr>
            <a:r>
              <a:rPr lang="en-US" altLang="zh-CN" b="1" kern="0" dirty="0">
                <a:solidFill>
                  <a:srgbClr val="0000FF"/>
                </a:solidFill>
                <a:latin typeface="微软雅黑" pitchFamily="34" charset="-122"/>
                <a:ea typeface="微软雅黑" pitchFamily="34" charset="-122"/>
              </a:rPr>
              <a:t> Email</a:t>
            </a:r>
            <a:r>
              <a:rPr lang="zh-CN" altLang="en-US" b="1" kern="0" dirty="0">
                <a:solidFill>
                  <a:srgbClr val="0000FF"/>
                </a:solidFill>
                <a:latin typeface="微软雅黑" pitchFamily="34" charset="-122"/>
                <a:ea typeface="微软雅黑" pitchFamily="34" charset="-122"/>
              </a:rPr>
              <a:t>：</a:t>
            </a:r>
            <a:r>
              <a:rPr lang="en-US" altLang="zh-CN" b="1" kern="0" dirty="0">
                <a:solidFill>
                  <a:srgbClr val="0000FF"/>
                </a:solidFill>
                <a:latin typeface="微软雅黑" pitchFamily="34" charset="-122"/>
                <a:ea typeface="微软雅黑" pitchFamily="34" charset="-122"/>
              </a:rPr>
              <a:t>3071927804@qq.com</a:t>
            </a:r>
          </a:p>
        </p:txBody>
      </p:sp>
    </p:spTree>
    <p:extLst>
      <p:ext uri="{BB962C8B-B14F-4D97-AF65-F5344CB8AC3E}">
        <p14:creationId xmlns:p14="http://schemas.microsoft.com/office/powerpoint/2010/main" val="2298943699"/>
      </p:ext>
    </p:extLst>
  </p:cSld>
  <p:clrMapOvr>
    <a:masterClrMapping/>
  </p:clrMapOvr>
  <mc:AlternateContent xmlns:mc="http://schemas.openxmlformats.org/markup-compatibility/2006" xmlns:p14="http://schemas.microsoft.com/office/powerpoint/2010/main">
    <mc:Choice Requires="p14">
      <p:transition spd="med" p14:dur="700" advTm="23034">
        <p:fade/>
      </p:transition>
    </mc:Choice>
    <mc:Fallback xmlns="">
      <p:transition spd="med" advTm="23034">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744672" y="2890416"/>
            <a:ext cx="2982034" cy="1077218"/>
          </a:xfrm>
          <a:prstGeom prst="rect">
            <a:avLst/>
          </a:prstGeom>
          <a:noFill/>
        </p:spPr>
        <p:txBody>
          <a:bodyPr wrap="none" rtlCol="0">
            <a:spAutoFit/>
          </a:bodyPr>
          <a:lstStyle/>
          <a:p>
            <a:pPr marL="0" lvl="1" algn="ctr" defTabSz="457154"/>
            <a:r>
              <a:rPr lang="zh-CN" altLang="en-US" sz="1401" b="1" dirty="0">
                <a:solidFill>
                  <a:srgbClr val="080808"/>
                </a:solidFill>
                <a:latin typeface="等线 Light" panose="02010600030101010101" pitchFamily="2" charset="-122"/>
                <a:ea typeface="等线 Light" panose="02010600030101010101" pitchFamily="2" charset="-122"/>
              </a:rPr>
              <a:t> </a:t>
            </a:r>
            <a:r>
              <a:rPr lang="en-US" altLang="zh-CN" sz="2800" b="1" dirty="0">
                <a:solidFill>
                  <a:srgbClr val="080808"/>
                </a:solidFill>
                <a:latin typeface="等线 Light" panose="02010600030101010101" pitchFamily="2" charset="-122"/>
                <a:ea typeface="等线 Light" panose="02010600030101010101" pitchFamily="2" charset="-122"/>
              </a:rPr>
              <a:t>SECTION 1</a:t>
            </a:r>
          </a:p>
          <a:p>
            <a:pPr marL="0" lvl="1" algn="ctr" defTabSz="457154"/>
            <a:r>
              <a:rPr lang="en-US" altLang="zh-CN" sz="3600" b="1" dirty="0">
                <a:solidFill>
                  <a:srgbClr val="C00000"/>
                </a:solidFill>
                <a:latin typeface="微软雅黑" panose="020B0503020204020204" pitchFamily="34" charset="-122"/>
                <a:ea typeface="微软雅黑" panose="020B0503020204020204" pitchFamily="34" charset="-122"/>
              </a:rPr>
              <a:t>Background</a:t>
            </a:r>
          </a:p>
        </p:txBody>
      </p:sp>
      <p:cxnSp>
        <p:nvCxnSpPr>
          <p:cNvPr id="13" name="直接连接符 12"/>
          <p:cNvCxnSpPr/>
          <p:nvPr/>
        </p:nvCxnSpPr>
        <p:spPr>
          <a:xfrm flipV="1">
            <a:off x="3635899" y="2492915"/>
            <a:ext cx="0" cy="1924425"/>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17920" y="4086996"/>
            <a:ext cx="902847" cy="246221"/>
          </a:xfrm>
          <a:prstGeom prst="rect">
            <a:avLst/>
          </a:prstGeom>
          <a:noFill/>
        </p:spPr>
        <p:txBody>
          <a:bodyPr wrap="square" lIns="0" tIns="0" rIns="0" bIns="0" rtlCol="0">
            <a:spAutoFit/>
          </a:bodyPr>
          <a:lstStyle/>
          <a:p>
            <a:pPr defTabSz="457154"/>
            <a:r>
              <a:rPr lang="en-US" altLang="zh-CN" sz="1600" dirty="0">
                <a:solidFill>
                  <a:srgbClr val="080808"/>
                </a:solidFill>
                <a:latin typeface="等线 Light" panose="02010600030101010101" pitchFamily="2" charset="-122"/>
                <a:ea typeface="等线 Light" panose="02010600030101010101" pitchFamily="2" charset="-122"/>
              </a:rPr>
              <a:t>PART 01</a:t>
            </a:r>
            <a:endParaRPr lang="zh-CN" altLang="en-US" sz="1600" dirty="0">
              <a:solidFill>
                <a:srgbClr val="080808"/>
              </a:solidFill>
              <a:latin typeface="等线 Light" panose="02010600030101010101" pitchFamily="2" charset="-122"/>
              <a:ea typeface="等线 Light" panose="02010600030101010101" pitchFamily="2" charset="-122"/>
            </a:endParaRPr>
          </a:p>
        </p:txBody>
      </p:sp>
      <p:grpSp>
        <p:nvGrpSpPr>
          <p:cNvPr id="16" name="组合 15"/>
          <p:cNvGrpSpPr/>
          <p:nvPr/>
        </p:nvGrpSpPr>
        <p:grpSpPr>
          <a:xfrm>
            <a:off x="2123756" y="2564935"/>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1">
                <a:solidFill>
                  <a:srgbClr val="080808"/>
                </a:solidFill>
                <a:latin typeface="等线 Light" panose="02010600030101010101" pitchFamily="2" charset="-122"/>
                <a:ea typeface="等线 Light" panose="02010600030101010101" pitchFamily="2" charset="-122"/>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1">
                <a:solidFill>
                  <a:srgbClr val="080808"/>
                </a:solidFill>
                <a:latin typeface="等线 Light" panose="02010600030101010101" pitchFamily="2" charset="-122"/>
                <a:ea typeface="等线 Light" panose="02010600030101010101" pitchFamily="2" charset="-122"/>
              </a:endParaRPr>
            </a:p>
          </p:txBody>
        </p:sp>
      </p:grpSp>
      <p:sp>
        <p:nvSpPr>
          <p:cNvPr id="75" name="TextBox 13"/>
          <p:cNvSpPr txBox="1"/>
          <p:nvPr/>
        </p:nvSpPr>
        <p:spPr>
          <a:xfrm>
            <a:off x="2344363" y="2778799"/>
            <a:ext cx="902847" cy="769570"/>
          </a:xfrm>
          <a:prstGeom prst="rect">
            <a:avLst/>
          </a:prstGeom>
          <a:noFill/>
        </p:spPr>
        <p:txBody>
          <a:bodyPr wrap="square" lIns="0" tIns="0" rIns="0" bIns="0" rtlCol="0">
            <a:spAutoFit/>
          </a:bodyPr>
          <a:lstStyle/>
          <a:p>
            <a:pPr defTabSz="457154"/>
            <a:r>
              <a:rPr lang="en-US" altLang="zh-CN" sz="5001" b="1" dirty="0">
                <a:solidFill>
                  <a:srgbClr val="C00000"/>
                </a:solidFill>
                <a:latin typeface="等线 Light" panose="02010600030101010101" pitchFamily="2" charset="-122"/>
                <a:ea typeface="等线 Light" panose="02010600030101010101" pitchFamily="2" charset="-122"/>
              </a:rPr>
              <a:t>01</a:t>
            </a:r>
            <a:endParaRPr lang="zh-CN" altLang="en-US" sz="5001" b="1" dirty="0">
              <a:solidFill>
                <a:srgbClr val="C00000"/>
              </a:solidFill>
              <a:latin typeface="等线 Light" panose="02010600030101010101" pitchFamily="2" charset="-122"/>
              <a:ea typeface="等线 Light" panose="02010600030101010101" pitchFamily="2" charset="-122"/>
            </a:endParaRPr>
          </a:p>
        </p:txBody>
      </p:sp>
      <p:pic>
        <p:nvPicPr>
          <p:cNvPr id="17" name="图片 16">
            <a:extLst>
              <a:ext uri="{FF2B5EF4-FFF2-40B4-BE49-F238E27FC236}">
                <a16:creationId xmlns:a16="http://schemas.microsoft.com/office/drawing/2014/main" id="{315784C8-EEAB-45C0-B999-B1956735ACE8}"/>
              </a:ext>
            </a:extLst>
          </p:cNvPr>
          <p:cNvPicPr>
            <a:picLocks noChangeAspect="1"/>
          </p:cNvPicPr>
          <p:nvPr/>
        </p:nvPicPr>
        <p:blipFill>
          <a:blip r:embed="rId3"/>
          <a:stretch>
            <a:fillRect/>
          </a:stretch>
        </p:blipFill>
        <p:spPr>
          <a:xfrm>
            <a:off x="6459835" y="87721"/>
            <a:ext cx="2361905" cy="8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51" y="188668"/>
            <a:ext cx="2982035" cy="646331"/>
          </a:xfrm>
          <a:prstGeom prst="rect">
            <a:avLst/>
          </a:prstGeom>
        </p:spPr>
        <p:txBody>
          <a:bodyPr wrap="none">
            <a:spAutoFit/>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Background</a:t>
            </a:r>
            <a:endParaRPr kumimoji="0" lang="zh-CN" altLang="en-US"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marL="0" marR="0" lvl="0" indent="0" algn="r" defTabSz="457154" rtl="0" eaLnBrk="1" fontAlgn="auto" latinLnBrk="0" hangingPunct="1">
              <a:lnSpc>
                <a:spcPct val="100000"/>
              </a:lnSpc>
              <a:spcBef>
                <a:spcPts val="0"/>
              </a:spcBef>
              <a:spcAft>
                <a:spcPts val="0"/>
              </a:spcAft>
              <a:buClrTx/>
              <a:buSzTx/>
              <a:buFontTx/>
              <a:buNone/>
              <a:tabLst/>
              <a:defRPr/>
            </a:pPr>
            <a:fld id="{4C7C22DE-872A-4FED-AB0B-502B88775D0D}" type="slidenum">
              <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rPr>
              <a:pPr marL="0" marR="0" lvl="0" indent="0" algn="r" defTabSz="457154"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endParaRPr>
          </a:p>
        </p:txBody>
      </p:sp>
      <p:sp>
        <p:nvSpPr>
          <p:cNvPr id="4" name="箭头: 右 3">
            <a:extLst>
              <a:ext uri="{FF2B5EF4-FFF2-40B4-BE49-F238E27FC236}">
                <a16:creationId xmlns:a16="http://schemas.microsoft.com/office/drawing/2014/main" id="{303FCE86-AEF0-453B-834C-5589389B1DC2}"/>
              </a:ext>
            </a:extLst>
          </p:cNvPr>
          <p:cNvSpPr/>
          <p:nvPr/>
        </p:nvSpPr>
        <p:spPr>
          <a:xfrm>
            <a:off x="3377586" y="3024145"/>
            <a:ext cx="1019470" cy="547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AD13243-B254-4C8C-AF0B-73C127370A3D}"/>
              </a:ext>
            </a:extLst>
          </p:cNvPr>
          <p:cNvSpPr txBox="1"/>
          <p:nvPr/>
        </p:nvSpPr>
        <p:spPr>
          <a:xfrm>
            <a:off x="1862578" y="1155397"/>
            <a:ext cx="5068955" cy="461665"/>
          </a:xfrm>
          <a:prstGeom prst="rect">
            <a:avLst/>
          </a:prstGeom>
          <a:noFill/>
        </p:spPr>
        <p:txBody>
          <a:bodyPr wrap="square" rtlCol="0">
            <a:spAutoFit/>
          </a:bodyPr>
          <a:lstStyle/>
          <a:p>
            <a:pPr algn="ctr"/>
            <a:r>
              <a:rPr lang="zh-CN" altLang="en-US" sz="2400" dirty="0"/>
              <a:t>怎么把三维的地理位置用二维表示？</a:t>
            </a:r>
          </a:p>
        </p:txBody>
      </p:sp>
      <p:sp>
        <p:nvSpPr>
          <p:cNvPr id="23" name="文本框 22">
            <a:extLst>
              <a:ext uri="{FF2B5EF4-FFF2-40B4-BE49-F238E27FC236}">
                <a16:creationId xmlns:a16="http://schemas.microsoft.com/office/drawing/2014/main" id="{B33F0EE5-1716-4D93-8D69-21AE1954D84D}"/>
              </a:ext>
            </a:extLst>
          </p:cNvPr>
          <p:cNvSpPr txBox="1"/>
          <p:nvPr/>
        </p:nvSpPr>
        <p:spPr>
          <a:xfrm>
            <a:off x="314790" y="5092910"/>
            <a:ext cx="8451524" cy="923330"/>
          </a:xfrm>
          <a:prstGeom prst="rect">
            <a:avLst/>
          </a:prstGeom>
          <a:noFill/>
        </p:spPr>
        <p:txBody>
          <a:bodyPr wrap="square" rtlCol="0">
            <a:spAutoFit/>
          </a:bodyPr>
          <a:lstStyle/>
          <a:p>
            <a:r>
              <a:rPr lang="zh-CN" altLang="en-US" dirty="0"/>
              <a:t>尽管人类眼中的世界是三维的，但是人类绝大多数活动都在地平面附近进行，于是就有了地图，我们可以用二维的经纬度表示地理位置，这说明，在某些情况下，数据的某些维度是不必要存在的（或者说我们并不关心的）</a:t>
            </a:r>
          </a:p>
        </p:txBody>
      </p:sp>
      <p:pic>
        <p:nvPicPr>
          <p:cNvPr id="2" name="图片 1">
            <a:extLst>
              <a:ext uri="{FF2B5EF4-FFF2-40B4-BE49-F238E27FC236}">
                <a16:creationId xmlns:a16="http://schemas.microsoft.com/office/drawing/2014/main" id="{A2E91E3B-A873-4DFB-A9DF-BFBE6DB09AFC}"/>
              </a:ext>
            </a:extLst>
          </p:cNvPr>
          <p:cNvPicPr>
            <a:picLocks noChangeAspect="1"/>
          </p:cNvPicPr>
          <p:nvPr/>
        </p:nvPicPr>
        <p:blipFill>
          <a:blip r:embed="rId5"/>
          <a:stretch>
            <a:fillRect/>
          </a:stretch>
        </p:blipFill>
        <p:spPr>
          <a:xfrm>
            <a:off x="314789" y="1797733"/>
            <a:ext cx="2960740" cy="2896439"/>
          </a:xfrm>
          <a:prstGeom prst="rect">
            <a:avLst/>
          </a:prstGeom>
        </p:spPr>
      </p:pic>
      <p:pic>
        <p:nvPicPr>
          <p:cNvPr id="8" name="图片 7">
            <a:extLst>
              <a:ext uri="{FF2B5EF4-FFF2-40B4-BE49-F238E27FC236}">
                <a16:creationId xmlns:a16="http://schemas.microsoft.com/office/drawing/2014/main" id="{5A943E34-06DE-403B-8C38-4B8D5D41646E}"/>
              </a:ext>
            </a:extLst>
          </p:cNvPr>
          <p:cNvPicPr>
            <a:picLocks noChangeAspect="1"/>
          </p:cNvPicPr>
          <p:nvPr/>
        </p:nvPicPr>
        <p:blipFill>
          <a:blip r:embed="rId6"/>
          <a:stretch>
            <a:fillRect/>
          </a:stretch>
        </p:blipFill>
        <p:spPr>
          <a:xfrm>
            <a:off x="4499113" y="1739123"/>
            <a:ext cx="4478113" cy="3019423"/>
          </a:xfrm>
          <a:prstGeom prst="rect">
            <a:avLst/>
          </a:prstGeom>
        </p:spPr>
      </p:pic>
    </p:spTree>
    <p:extLst>
      <p:ext uri="{BB962C8B-B14F-4D97-AF65-F5344CB8AC3E}">
        <p14:creationId xmlns:p14="http://schemas.microsoft.com/office/powerpoint/2010/main" val="1302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51" y="188668"/>
            <a:ext cx="2982035" cy="646331"/>
          </a:xfrm>
          <a:prstGeom prst="rect">
            <a:avLst/>
          </a:prstGeom>
        </p:spPr>
        <p:txBody>
          <a:bodyPr wrap="none">
            <a:spAutoFit/>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Background</a:t>
            </a:r>
            <a:endParaRPr kumimoji="0" lang="zh-CN" altLang="en-US"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marL="0" marR="0" lvl="0" indent="0" algn="r" defTabSz="457154" rtl="0" eaLnBrk="1" fontAlgn="auto" latinLnBrk="0" hangingPunct="1">
              <a:lnSpc>
                <a:spcPct val="100000"/>
              </a:lnSpc>
              <a:spcBef>
                <a:spcPts val="0"/>
              </a:spcBef>
              <a:spcAft>
                <a:spcPts val="0"/>
              </a:spcAft>
              <a:buClrTx/>
              <a:buSzTx/>
              <a:buFontTx/>
              <a:buNone/>
              <a:tabLst/>
              <a:defRPr/>
            </a:pPr>
            <a:fld id="{4C7C22DE-872A-4FED-AB0B-502B88775D0D}" type="slidenum">
              <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rPr>
              <a:pPr marL="0" marR="0" lvl="0" indent="0" algn="r" defTabSz="457154"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等线" panose="02010600030101010101" pitchFamily="2" charset="-122"/>
              <a:cs typeface="+mn-cs"/>
            </a:endParaRPr>
          </a:p>
        </p:txBody>
      </p:sp>
      <p:sp>
        <p:nvSpPr>
          <p:cNvPr id="2" name="矩形 1">
            <a:extLst>
              <a:ext uri="{FF2B5EF4-FFF2-40B4-BE49-F238E27FC236}">
                <a16:creationId xmlns:a16="http://schemas.microsoft.com/office/drawing/2014/main" id="{1BDD1A75-BB34-41EA-80AF-941A929C087F}"/>
              </a:ext>
            </a:extLst>
          </p:cNvPr>
          <p:cNvSpPr/>
          <p:nvPr/>
        </p:nvSpPr>
        <p:spPr>
          <a:xfrm>
            <a:off x="722728" y="1368916"/>
            <a:ext cx="7844798" cy="1569660"/>
          </a:xfrm>
          <a:prstGeom prst="rect">
            <a:avLst/>
          </a:prstGeom>
        </p:spPr>
        <p:txBody>
          <a:bodyPr wrap="square">
            <a:spAutoFit/>
          </a:bodyPr>
          <a:lstStyle/>
          <a:p>
            <a:r>
              <a:rPr lang="zh-CN" altLang="en-US" sz="2400" dirty="0"/>
              <a:t>我们常听到类似 “</a:t>
            </a:r>
            <a:r>
              <a:rPr lang="en-US" altLang="zh-CN" sz="2400" dirty="0"/>
              <a:t>XX</a:t>
            </a:r>
            <a:r>
              <a:rPr lang="zh-CN" altLang="en-US" sz="2400" dirty="0"/>
              <a:t>超市在</a:t>
            </a:r>
            <a:r>
              <a:rPr lang="en-US" altLang="zh-CN" sz="2400" dirty="0"/>
              <a:t>XX</a:t>
            </a:r>
            <a:r>
              <a:rPr lang="zh-CN" altLang="en-US" sz="2400" dirty="0"/>
              <a:t>公园前面约</a:t>
            </a:r>
            <a:r>
              <a:rPr lang="en-US" altLang="zh-CN" sz="2400" dirty="0"/>
              <a:t>1000m</a:t>
            </a:r>
            <a:r>
              <a:rPr lang="zh-CN" altLang="en-US" sz="2400" dirty="0"/>
              <a:t>” 等句子，这种句子隐藏了一个信息  </a:t>
            </a:r>
            <a:r>
              <a:rPr lang="en-US" altLang="zh-CN" sz="2400" dirty="0"/>
              <a:t>--------  </a:t>
            </a:r>
            <a:r>
              <a:rPr lang="zh-CN" altLang="en-US" sz="2400" dirty="0"/>
              <a:t>两个地点的位置是连续的，这给了我们启发，是不是可以用某个点附近的小部分连续点的信息来近似还原低维度的数据信息</a:t>
            </a:r>
          </a:p>
        </p:txBody>
      </p:sp>
      <p:pic>
        <p:nvPicPr>
          <p:cNvPr id="7" name="图片 6">
            <a:extLst>
              <a:ext uri="{FF2B5EF4-FFF2-40B4-BE49-F238E27FC236}">
                <a16:creationId xmlns:a16="http://schemas.microsoft.com/office/drawing/2014/main" id="{26406151-5EDE-42A9-A3C2-44800078FF85}"/>
              </a:ext>
            </a:extLst>
          </p:cNvPr>
          <p:cNvPicPr>
            <a:picLocks noChangeAspect="1"/>
          </p:cNvPicPr>
          <p:nvPr/>
        </p:nvPicPr>
        <p:blipFill>
          <a:blip r:embed="rId5"/>
          <a:stretch>
            <a:fillRect/>
          </a:stretch>
        </p:blipFill>
        <p:spPr>
          <a:xfrm>
            <a:off x="3484747" y="3065707"/>
            <a:ext cx="2624505" cy="2517183"/>
          </a:xfrm>
          <a:prstGeom prst="rect">
            <a:avLst/>
          </a:prstGeom>
        </p:spPr>
      </p:pic>
    </p:spTree>
    <p:extLst>
      <p:ext uri="{BB962C8B-B14F-4D97-AF65-F5344CB8AC3E}">
        <p14:creationId xmlns:p14="http://schemas.microsoft.com/office/powerpoint/2010/main" val="240282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51" y="188668"/>
            <a:ext cx="2982035" cy="646331"/>
          </a:xfrm>
          <a:prstGeom prst="rect">
            <a:avLst/>
          </a:prstGeom>
        </p:spPr>
        <p:txBody>
          <a:bodyPr wrap="none">
            <a:spAutoFit/>
          </a:bodyPr>
          <a:lstStyle/>
          <a:p>
            <a:pPr defTabSz="457154">
              <a:defRPr/>
            </a:pPr>
            <a:r>
              <a:rPr lang="en-US" altLang="zh-CN"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Background</a:t>
            </a:r>
            <a:endPar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6</a:t>
            </a:fld>
            <a:endParaRPr lang="zh-CN" altLang="en-US">
              <a:solidFill>
                <a:prstClr val="black">
                  <a:tint val="75000"/>
                </a:prstClr>
              </a:solidFill>
              <a:latin typeface="Calibri"/>
              <a:ea typeface="等线" panose="02010600030101010101" pitchFamily="2" charset="-122"/>
            </a:endParaRPr>
          </a:p>
        </p:txBody>
      </p:sp>
      <p:sp>
        <p:nvSpPr>
          <p:cNvPr id="2" name="文本框 1">
            <a:extLst>
              <a:ext uri="{FF2B5EF4-FFF2-40B4-BE49-F238E27FC236}">
                <a16:creationId xmlns:a16="http://schemas.microsoft.com/office/drawing/2014/main" id="{B9ABE6F9-BE7C-40D1-AC92-5E82BB397FE7}"/>
              </a:ext>
            </a:extLst>
          </p:cNvPr>
          <p:cNvSpPr txBox="1"/>
          <p:nvPr/>
        </p:nvSpPr>
        <p:spPr>
          <a:xfrm>
            <a:off x="732331" y="2012200"/>
            <a:ext cx="8089409" cy="1200329"/>
          </a:xfrm>
          <a:prstGeom prst="rect">
            <a:avLst/>
          </a:prstGeom>
          <a:noFill/>
        </p:spPr>
        <p:txBody>
          <a:bodyPr wrap="square" rtlCol="0">
            <a:spAutoFit/>
          </a:bodyPr>
          <a:lstStyle/>
          <a:p>
            <a:r>
              <a:rPr lang="zh-CN" altLang="en-US" sz="2400" dirty="0"/>
              <a:t>基于刚才描述的问题，我们在此引入一个</a:t>
            </a:r>
            <a:r>
              <a:rPr lang="zh-CN" altLang="en-US" b="1" dirty="0">
                <a:solidFill>
                  <a:srgbClr val="FF0000"/>
                </a:solidFill>
              </a:rPr>
              <a:t>（只是听起来很高大上实际原理很简单的</a:t>
            </a:r>
            <a:r>
              <a:rPr lang="zh-CN" altLang="en-US" sz="2000" b="1" dirty="0">
                <a:solidFill>
                  <a:srgbClr val="FF0000"/>
                </a:solidFill>
              </a:rPr>
              <a:t>）</a:t>
            </a:r>
            <a:r>
              <a:rPr lang="zh-CN" altLang="en-US" sz="2400" dirty="0"/>
              <a:t>算法，名唤拉普拉斯特征映射（</a:t>
            </a:r>
            <a:r>
              <a:rPr lang="en-US" altLang="zh-CN" sz="2400" b="1" dirty="0"/>
              <a:t>Laplacian Eigenmaps</a:t>
            </a:r>
            <a:r>
              <a:rPr lang="zh-CN" altLang="en-US" sz="2400" dirty="0"/>
              <a:t>），它是出于几何动机被提出的</a:t>
            </a:r>
          </a:p>
        </p:txBody>
      </p:sp>
      <p:sp>
        <p:nvSpPr>
          <p:cNvPr id="4" name="文本框 3">
            <a:extLst>
              <a:ext uri="{FF2B5EF4-FFF2-40B4-BE49-F238E27FC236}">
                <a16:creationId xmlns:a16="http://schemas.microsoft.com/office/drawing/2014/main" id="{8AC0777D-925A-48C7-94AA-156BAE8DADE8}"/>
              </a:ext>
            </a:extLst>
          </p:cNvPr>
          <p:cNvSpPr txBox="1"/>
          <p:nvPr/>
        </p:nvSpPr>
        <p:spPr>
          <a:xfrm>
            <a:off x="732331" y="3495262"/>
            <a:ext cx="1909823" cy="523220"/>
          </a:xfrm>
          <a:prstGeom prst="rect">
            <a:avLst/>
          </a:prstGeom>
          <a:noFill/>
        </p:spPr>
        <p:txBody>
          <a:bodyPr wrap="square" rtlCol="0">
            <a:spAutoFit/>
          </a:bodyPr>
          <a:lstStyle/>
          <a:p>
            <a:r>
              <a:rPr lang="zh-CN" altLang="en-US" sz="2800" dirty="0">
                <a:solidFill>
                  <a:srgbClr val="0070C0"/>
                </a:solidFill>
              </a:rPr>
              <a:t>步骤：</a:t>
            </a:r>
          </a:p>
        </p:txBody>
      </p:sp>
      <p:sp>
        <p:nvSpPr>
          <p:cNvPr id="5" name="文本框 4">
            <a:extLst>
              <a:ext uri="{FF2B5EF4-FFF2-40B4-BE49-F238E27FC236}">
                <a16:creationId xmlns:a16="http://schemas.microsoft.com/office/drawing/2014/main" id="{BFDB04BB-7DCA-4E9C-8A23-4C7D37D2E638}"/>
              </a:ext>
            </a:extLst>
          </p:cNvPr>
          <p:cNvSpPr txBox="1"/>
          <p:nvPr/>
        </p:nvSpPr>
        <p:spPr>
          <a:xfrm>
            <a:off x="1886568" y="3171649"/>
            <a:ext cx="6694215" cy="1200329"/>
          </a:xfrm>
          <a:prstGeom prst="rect">
            <a:avLst/>
          </a:prstGeom>
          <a:noFill/>
        </p:spPr>
        <p:txBody>
          <a:bodyPr wrap="square" rtlCol="0">
            <a:spAutoFit/>
          </a:bodyPr>
          <a:lstStyle/>
          <a:p>
            <a:endParaRPr lang="en-US" altLang="zh-CN" sz="2400" dirty="0">
              <a:solidFill>
                <a:srgbClr val="C00000"/>
              </a:solidFill>
            </a:endParaRPr>
          </a:p>
          <a:p>
            <a:pPr marL="285724" indent="-285724">
              <a:buFont typeface="Wingdings" panose="05000000000000000000" pitchFamily="2" charset="2"/>
              <a:buChar char="u"/>
            </a:pPr>
            <a:r>
              <a:rPr lang="zh-CN" altLang="en-US" sz="2400" dirty="0">
                <a:solidFill>
                  <a:srgbClr val="0070C0"/>
                </a:solidFill>
              </a:rPr>
              <a:t>  针对每个点，找到附近几个点建立邻接关系</a:t>
            </a:r>
            <a:endParaRPr lang="en-US" altLang="zh-CN" sz="2400" dirty="0">
              <a:solidFill>
                <a:srgbClr val="0070C0"/>
              </a:solidFill>
            </a:endParaRPr>
          </a:p>
          <a:p>
            <a:pPr marL="285724" indent="-285724">
              <a:buFont typeface="Wingdings" panose="05000000000000000000" pitchFamily="2" charset="2"/>
              <a:buChar char="u"/>
            </a:pPr>
            <a:r>
              <a:rPr lang="en-US" altLang="zh-CN" sz="2400" dirty="0">
                <a:solidFill>
                  <a:srgbClr val="0070C0"/>
                </a:solidFill>
              </a:rPr>
              <a:t>  </a:t>
            </a:r>
            <a:r>
              <a:rPr lang="zh-CN" altLang="en-US" sz="2400" dirty="0">
                <a:solidFill>
                  <a:srgbClr val="0070C0"/>
                </a:solidFill>
              </a:rPr>
              <a:t>建立优化模型，求解最优解</a:t>
            </a:r>
            <a:endParaRPr lang="en-US" altLang="zh-CN" sz="2400" dirty="0">
              <a:solidFill>
                <a:srgbClr val="0070C0"/>
              </a:solidFill>
            </a:endParaRPr>
          </a:p>
        </p:txBody>
      </p:sp>
      <p:sp>
        <p:nvSpPr>
          <p:cNvPr id="3" name="矩形 2">
            <a:extLst>
              <a:ext uri="{FF2B5EF4-FFF2-40B4-BE49-F238E27FC236}">
                <a16:creationId xmlns:a16="http://schemas.microsoft.com/office/drawing/2014/main" id="{772D681C-D0C1-47A1-8001-7A3751992C8E}"/>
              </a:ext>
            </a:extLst>
          </p:cNvPr>
          <p:cNvSpPr/>
          <p:nvPr/>
        </p:nvSpPr>
        <p:spPr>
          <a:xfrm>
            <a:off x="1170298" y="5133780"/>
            <a:ext cx="800219" cy="338554"/>
          </a:xfrm>
          <a:prstGeom prst="rect">
            <a:avLst/>
          </a:prstGeom>
        </p:spPr>
        <p:txBody>
          <a:bodyPr wrap="none">
            <a:spAutoFit/>
          </a:bodyPr>
          <a:lstStyle/>
          <a:p>
            <a:r>
              <a:rPr lang="zh-CN" altLang="en-US" sz="1600" dirty="0">
                <a:solidFill>
                  <a:srgbClr val="FF0000"/>
                </a:solidFill>
              </a:rPr>
              <a:t>人话：</a:t>
            </a:r>
          </a:p>
        </p:txBody>
      </p:sp>
      <p:sp>
        <p:nvSpPr>
          <p:cNvPr id="6" name="矩形 5">
            <a:extLst>
              <a:ext uri="{FF2B5EF4-FFF2-40B4-BE49-F238E27FC236}">
                <a16:creationId xmlns:a16="http://schemas.microsoft.com/office/drawing/2014/main" id="{D0ED0C15-5049-4BF6-B19F-B7BE87F5BD15}"/>
              </a:ext>
            </a:extLst>
          </p:cNvPr>
          <p:cNvSpPr/>
          <p:nvPr/>
        </p:nvSpPr>
        <p:spPr>
          <a:xfrm>
            <a:off x="1970517" y="5152221"/>
            <a:ext cx="4572000" cy="523220"/>
          </a:xfrm>
          <a:prstGeom prst="rect">
            <a:avLst/>
          </a:prstGeom>
        </p:spPr>
        <p:txBody>
          <a:bodyPr>
            <a:spAutoFit/>
          </a:bodyPr>
          <a:lstStyle/>
          <a:p>
            <a:pPr marL="285724" indent="-285724">
              <a:buFont typeface="Wingdings" panose="05000000000000000000" pitchFamily="2" charset="2"/>
              <a:buChar char="u"/>
            </a:pPr>
            <a:r>
              <a:rPr lang="en-US" altLang="zh-CN" sz="1400" dirty="0">
                <a:solidFill>
                  <a:srgbClr val="FF0000"/>
                </a:solidFill>
              </a:rPr>
              <a:t>  </a:t>
            </a:r>
            <a:r>
              <a:rPr lang="zh-CN" altLang="en-US" sz="1400" dirty="0">
                <a:solidFill>
                  <a:srgbClr val="FF0000"/>
                </a:solidFill>
              </a:rPr>
              <a:t>找近邻，拉关系，住得远的不搭理</a:t>
            </a:r>
            <a:endParaRPr lang="en-US" altLang="zh-CN" sz="1400" dirty="0">
              <a:solidFill>
                <a:srgbClr val="FF0000"/>
              </a:solidFill>
            </a:endParaRPr>
          </a:p>
          <a:p>
            <a:pPr marL="285724" indent="-285724">
              <a:buFont typeface="Wingdings" panose="05000000000000000000" pitchFamily="2" charset="2"/>
              <a:buChar char="u"/>
            </a:pPr>
            <a:r>
              <a:rPr lang="en-US" altLang="zh-CN" sz="1400" dirty="0">
                <a:solidFill>
                  <a:srgbClr val="FF0000"/>
                </a:solidFill>
              </a:rPr>
              <a:t>  </a:t>
            </a:r>
            <a:r>
              <a:rPr lang="zh-CN" altLang="en-US" sz="1400" dirty="0">
                <a:solidFill>
                  <a:srgbClr val="FF0000"/>
                </a:solidFill>
              </a:rPr>
              <a:t>怎么让大家串门最快</a:t>
            </a:r>
            <a:endParaRPr lang="en-US" altLang="zh-CN" sz="1400" dirty="0">
              <a:solidFill>
                <a:srgbClr val="FF0000"/>
              </a:solidFill>
            </a:endParaRPr>
          </a:p>
        </p:txBody>
      </p:sp>
    </p:spTree>
    <p:extLst>
      <p:ext uri="{BB962C8B-B14F-4D97-AF65-F5344CB8AC3E}">
        <p14:creationId xmlns:p14="http://schemas.microsoft.com/office/powerpoint/2010/main" val="29837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24280" y="2951963"/>
            <a:ext cx="2027735" cy="954107"/>
          </a:xfrm>
          <a:prstGeom prst="rect">
            <a:avLst/>
          </a:prstGeom>
          <a:noFill/>
        </p:spPr>
        <p:txBody>
          <a:bodyPr wrap="none" rtlCol="0">
            <a:spAutoFit/>
          </a:bodyPr>
          <a:lstStyle/>
          <a:p>
            <a:pPr marL="0" lvl="1" algn="ctr" defTabSz="457154"/>
            <a:r>
              <a:rPr lang="zh-CN" altLang="en-US" sz="1401" b="1" dirty="0">
                <a:solidFill>
                  <a:srgbClr val="080808"/>
                </a:solidFill>
                <a:latin typeface="等线 Light" panose="02010600030101010101" pitchFamily="2" charset="-122"/>
                <a:ea typeface="等线 Light" panose="02010600030101010101" pitchFamily="2" charset="-122"/>
              </a:rPr>
              <a:t> </a:t>
            </a:r>
            <a:r>
              <a:rPr lang="en-US" altLang="zh-CN" sz="2800" b="1" dirty="0">
                <a:solidFill>
                  <a:srgbClr val="080808"/>
                </a:solidFill>
                <a:latin typeface="等线 Light" panose="02010600030101010101" pitchFamily="2" charset="-122"/>
                <a:ea typeface="等线 Light" panose="02010600030101010101" pitchFamily="2" charset="-122"/>
              </a:rPr>
              <a:t>SECTION 2</a:t>
            </a:r>
          </a:p>
          <a:p>
            <a:pPr marL="0" lvl="1" algn="ctr" defTabSz="457154"/>
            <a:r>
              <a:rPr lang="en-US" altLang="zh-CN" sz="2800" b="1" dirty="0">
                <a:solidFill>
                  <a:srgbClr val="C00000"/>
                </a:solidFill>
                <a:latin typeface="微软雅黑" panose="020B0503020204020204" pitchFamily="34" charset="-122"/>
                <a:ea typeface="微软雅黑" panose="020B0503020204020204" pitchFamily="34" charset="-122"/>
              </a:rPr>
              <a:t>Algorithm</a:t>
            </a:r>
          </a:p>
        </p:txBody>
      </p:sp>
      <p:cxnSp>
        <p:nvCxnSpPr>
          <p:cNvPr id="13" name="直接连接符 12"/>
          <p:cNvCxnSpPr/>
          <p:nvPr/>
        </p:nvCxnSpPr>
        <p:spPr>
          <a:xfrm flipV="1">
            <a:off x="3635899" y="2492915"/>
            <a:ext cx="0" cy="1924425"/>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17920" y="4086996"/>
            <a:ext cx="902847" cy="246221"/>
          </a:xfrm>
          <a:prstGeom prst="rect">
            <a:avLst/>
          </a:prstGeom>
          <a:noFill/>
        </p:spPr>
        <p:txBody>
          <a:bodyPr wrap="square" lIns="0" tIns="0" rIns="0" bIns="0" rtlCol="0">
            <a:spAutoFit/>
          </a:bodyPr>
          <a:lstStyle/>
          <a:p>
            <a:pPr defTabSz="457154"/>
            <a:r>
              <a:rPr lang="en-US" altLang="zh-CN" sz="1600" dirty="0">
                <a:solidFill>
                  <a:srgbClr val="080808"/>
                </a:solidFill>
                <a:latin typeface="等线 Light" panose="02010600030101010101" pitchFamily="2" charset="-122"/>
                <a:ea typeface="等线 Light" panose="02010600030101010101" pitchFamily="2" charset="-122"/>
              </a:rPr>
              <a:t>PART 02</a:t>
            </a:r>
            <a:endParaRPr lang="zh-CN" altLang="en-US" sz="1600" dirty="0">
              <a:solidFill>
                <a:srgbClr val="080808"/>
              </a:solidFill>
              <a:latin typeface="等线 Light" panose="02010600030101010101" pitchFamily="2" charset="-122"/>
              <a:ea typeface="等线 Light" panose="02010600030101010101" pitchFamily="2" charset="-122"/>
            </a:endParaRPr>
          </a:p>
        </p:txBody>
      </p:sp>
      <p:grpSp>
        <p:nvGrpSpPr>
          <p:cNvPr id="16" name="组合 15"/>
          <p:cNvGrpSpPr/>
          <p:nvPr/>
        </p:nvGrpSpPr>
        <p:grpSpPr>
          <a:xfrm>
            <a:off x="2123756" y="2564935"/>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1">
                <a:solidFill>
                  <a:srgbClr val="080808"/>
                </a:solidFill>
                <a:latin typeface="等线 Light" panose="02010600030101010101" pitchFamily="2" charset="-122"/>
                <a:ea typeface="等线 Light" panose="02010600030101010101" pitchFamily="2" charset="-122"/>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4"/>
              <a:endParaRPr lang="zh-CN" altLang="en-US" sz="1801">
                <a:solidFill>
                  <a:srgbClr val="080808"/>
                </a:solidFill>
                <a:latin typeface="等线 Light" panose="02010600030101010101" pitchFamily="2" charset="-122"/>
                <a:ea typeface="等线 Light" panose="02010600030101010101" pitchFamily="2" charset="-122"/>
              </a:endParaRPr>
            </a:p>
          </p:txBody>
        </p:sp>
      </p:grpSp>
      <p:sp>
        <p:nvSpPr>
          <p:cNvPr id="75" name="TextBox 13"/>
          <p:cNvSpPr txBox="1"/>
          <p:nvPr/>
        </p:nvSpPr>
        <p:spPr>
          <a:xfrm>
            <a:off x="2344363" y="2778799"/>
            <a:ext cx="902847" cy="769570"/>
          </a:xfrm>
          <a:prstGeom prst="rect">
            <a:avLst/>
          </a:prstGeom>
          <a:noFill/>
        </p:spPr>
        <p:txBody>
          <a:bodyPr wrap="square" lIns="0" tIns="0" rIns="0" bIns="0" rtlCol="0">
            <a:spAutoFit/>
          </a:bodyPr>
          <a:lstStyle/>
          <a:p>
            <a:pPr defTabSz="457154"/>
            <a:r>
              <a:rPr lang="en-US" altLang="zh-CN" sz="5001" b="1" dirty="0">
                <a:solidFill>
                  <a:srgbClr val="C00000"/>
                </a:solidFill>
                <a:latin typeface="等线 Light" panose="02010600030101010101" pitchFamily="2" charset="-122"/>
                <a:ea typeface="等线 Light" panose="02010600030101010101" pitchFamily="2" charset="-122"/>
              </a:rPr>
              <a:t>02</a:t>
            </a:r>
            <a:endParaRPr lang="zh-CN" altLang="en-US" sz="5001" b="1" dirty="0">
              <a:solidFill>
                <a:srgbClr val="C00000"/>
              </a:solidFill>
              <a:latin typeface="等线 Light" panose="02010600030101010101" pitchFamily="2" charset="-122"/>
              <a:ea typeface="等线 Light" panose="02010600030101010101" pitchFamily="2" charset="-122"/>
            </a:endParaRPr>
          </a:p>
        </p:txBody>
      </p:sp>
      <p:pic>
        <p:nvPicPr>
          <p:cNvPr id="17" name="图片 16">
            <a:extLst>
              <a:ext uri="{FF2B5EF4-FFF2-40B4-BE49-F238E27FC236}">
                <a16:creationId xmlns:a16="http://schemas.microsoft.com/office/drawing/2014/main" id="{315784C8-EEAB-45C0-B999-B1956735ACE8}"/>
              </a:ext>
            </a:extLst>
          </p:cNvPr>
          <p:cNvPicPr>
            <a:picLocks noChangeAspect="1"/>
          </p:cNvPicPr>
          <p:nvPr/>
        </p:nvPicPr>
        <p:blipFill>
          <a:blip r:embed="rId3"/>
          <a:stretch>
            <a:fillRect/>
          </a:stretch>
        </p:blipFill>
        <p:spPr>
          <a:xfrm>
            <a:off x="6459835" y="87721"/>
            <a:ext cx="2361905" cy="800000"/>
          </a:xfrm>
          <a:prstGeom prst="rect">
            <a:avLst/>
          </a:prstGeom>
        </p:spPr>
      </p:pic>
    </p:spTree>
    <p:extLst>
      <p:ext uri="{BB962C8B-B14F-4D97-AF65-F5344CB8AC3E}">
        <p14:creationId xmlns:p14="http://schemas.microsoft.com/office/powerpoint/2010/main" val="34996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68"/>
            <a:ext cx="2954655" cy="646331"/>
          </a:xfrm>
          <a:prstGeom prst="rect">
            <a:avLst/>
          </a:prstGeom>
        </p:spPr>
        <p:txBody>
          <a:bodyPr wrap="none">
            <a:spAutoFit/>
          </a:bodyPr>
          <a:lstStyle/>
          <a:p>
            <a:pPr defTabSz="457154">
              <a:defRPr/>
            </a:pPr>
            <a:r>
              <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构建邻接矩阵</a:t>
            </a: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68233"/>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8</a:t>
            </a:fld>
            <a:endParaRPr lang="zh-CN" altLang="en-US">
              <a:solidFill>
                <a:prstClr val="black">
                  <a:tint val="75000"/>
                </a:prstClr>
              </a:solidFill>
              <a:latin typeface="Calibri"/>
              <a:ea typeface="等线" panose="02010600030101010101" pitchFamily="2"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00258316-CBDF-4C21-8DE0-9A5D2F7DE9E5}"/>
                  </a:ext>
                </a:extLst>
              </p:cNvPr>
              <p:cNvSpPr txBox="1"/>
              <p:nvPr/>
            </p:nvSpPr>
            <p:spPr>
              <a:xfrm>
                <a:off x="395545" y="1484244"/>
                <a:ext cx="8171985" cy="1225207"/>
              </a:xfrm>
              <a:prstGeom prst="rect">
                <a:avLst/>
              </a:prstGeom>
              <a:noFill/>
            </p:spPr>
            <p:txBody>
              <a:bodyPr wrap="square" rtlCol="0">
                <a:spAutoFit/>
              </a:bodyPr>
              <a:lstStyle/>
              <a:p>
                <a:r>
                  <a:rPr lang="zh-CN" altLang="en-US" sz="1200" b="1" dirty="0">
                    <a:solidFill>
                      <a:srgbClr val="FF0000"/>
                    </a:solidFill>
                  </a:rPr>
                  <a:t>（枯燥的）</a:t>
                </a:r>
                <a:r>
                  <a:rPr lang="zh-CN" altLang="en-US" dirty="0"/>
                  <a:t>符号说明：</a:t>
                </a:r>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𝑛</m:t>
                    </m:r>
                  </m:oMath>
                </a14:m>
                <a:r>
                  <a:rPr lang="zh-CN" altLang="en-US" dirty="0"/>
                  <a:t>：样本数，</a:t>
                </a:r>
                <a14:m>
                  <m:oMath xmlns:m="http://schemas.openxmlformats.org/officeDocument/2006/math">
                    <m:r>
                      <a:rPr lang="en-US" altLang="zh-CN" b="0" i="1" smtClean="0">
                        <a:latin typeface="Cambria Math" panose="02040503050406030204" pitchFamily="18" charset="0"/>
                      </a:rPr>
                      <m:t>𝑑</m:t>
                    </m:r>
                  </m:oMath>
                </a14:m>
                <a:r>
                  <a:rPr lang="zh-CN" altLang="en-US" dirty="0"/>
                  <a:t>：样本维度，</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oMath>
                </a14:m>
                <a:r>
                  <a:rPr lang="zh-CN" altLang="en-US" dirty="0"/>
                  <a:t>：样本集合，</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dirty="0"/>
                  <a:t>：第 </a:t>
                </a:r>
                <a14:m>
                  <m:oMath xmlns:m="http://schemas.openxmlformats.org/officeDocument/2006/math">
                    <m:r>
                      <a:rPr lang="en-US" altLang="zh-CN" b="0" i="1" smtClean="0">
                        <a:latin typeface="Cambria Math" panose="02040503050406030204" pitchFamily="18" charset="0"/>
                      </a:rPr>
                      <m:t>𝑖</m:t>
                    </m:r>
                  </m:oMath>
                </a14:m>
                <a:r>
                  <a:rPr lang="zh-CN" altLang="en-US" dirty="0"/>
                  <a:t> 个样本，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sub>
                    </m:sSub>
                  </m:oMath>
                </a14:m>
                <a:r>
                  <a:rPr lang="zh-CN" altLang="en-US" dirty="0"/>
                  <a:t>：邻接矩阵</a:t>
                </a:r>
                <a:endParaRPr lang="en-US" altLang="zh-CN" dirty="0"/>
              </a:p>
              <a:p>
                <a:r>
                  <a:rPr lang="en-US" altLang="zh-CN" dirty="0"/>
                  <a:t>					</a:t>
                </a:r>
                <a:endParaRPr lang="zh-CN" altLang="en-US" dirty="0"/>
              </a:p>
            </p:txBody>
          </p:sp>
        </mc:Choice>
        <mc:Fallback>
          <p:sp>
            <p:nvSpPr>
              <p:cNvPr id="3" name="文本框 2">
                <a:extLst>
                  <a:ext uri="{FF2B5EF4-FFF2-40B4-BE49-F238E27FC236}">
                    <a16:creationId xmlns:a16="http://schemas.microsoft.com/office/drawing/2014/main" id="{00258316-CBDF-4C21-8DE0-9A5D2F7DE9E5}"/>
                  </a:ext>
                </a:extLst>
              </p:cNvPr>
              <p:cNvSpPr txBox="1">
                <a:spLocks noRot="1" noChangeAspect="1" noMove="1" noResize="1" noEditPoints="1" noAdjustHandles="1" noChangeArrowheads="1" noChangeShapeType="1" noTextEdit="1"/>
              </p:cNvSpPr>
              <p:nvPr/>
            </p:nvSpPr>
            <p:spPr>
              <a:xfrm>
                <a:off x="395545" y="1484244"/>
                <a:ext cx="8171985" cy="1225207"/>
              </a:xfrm>
              <a:prstGeom prst="rect">
                <a:avLst/>
              </a:prstGeom>
              <a:blipFill>
                <a:blip r:embed="rId5"/>
                <a:stretch>
                  <a:fillRect l="-672" t="-2488" r="-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BACF1B5-18A0-48D3-A8E5-40F3708A08A8}"/>
                  </a:ext>
                </a:extLst>
              </p:cNvPr>
              <p:cNvSpPr txBox="1"/>
              <p:nvPr/>
            </p:nvSpPr>
            <p:spPr>
              <a:xfrm>
                <a:off x="618528" y="2338105"/>
                <a:ext cx="7726017" cy="1465786"/>
              </a:xfrm>
              <a:prstGeom prst="rect">
                <a:avLst/>
              </a:prstGeom>
              <a:noFill/>
            </p:spPr>
            <p:txBody>
              <a:bodyPr wrap="square" rtlCol="0">
                <a:spAutoFit/>
              </a:bodyPr>
              <a:lstStyle/>
              <a:p>
                <a:r>
                  <a:rPr lang="zh-CN" altLang="en-US" sz="1600" dirty="0"/>
                  <a:t>注意：以下提到的“附近”一词都是对称的关系，即，如果 </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𝒙</m:t>
                        </m:r>
                      </m:e>
                      <m:sub>
                        <m:r>
                          <a:rPr lang="en-US" altLang="zh-CN" sz="1600" b="1" i="1" smtClean="0">
                            <a:latin typeface="Cambria Math" panose="02040503050406030204" pitchFamily="18" charset="0"/>
                          </a:rPr>
                          <m:t>𝒊</m:t>
                        </m:r>
                      </m:sub>
                    </m:sSub>
                  </m:oMath>
                </a14:m>
                <a:r>
                  <a:rPr lang="zh-CN" altLang="en-US" sz="1600" dirty="0"/>
                  <a:t> 有一个 </a:t>
                </a:r>
                <a14:m>
                  <m:oMath xmlns:m="http://schemas.openxmlformats.org/officeDocument/2006/math">
                    <m:r>
                      <a:rPr lang="en-US" altLang="zh-CN" sz="1600" b="0" i="1" smtClean="0">
                        <a:latin typeface="Cambria Math" panose="02040503050406030204" pitchFamily="18" charset="0"/>
                      </a:rPr>
                      <m:t>𝑘</m:t>
                    </m:r>
                  </m:oMath>
                </a14:m>
                <a:r>
                  <a:rPr lang="zh-CN" altLang="en-US" sz="1600" dirty="0"/>
                  <a:t> 近邻点 </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𝒙</m:t>
                        </m:r>
                      </m:e>
                      <m:sub>
                        <m:r>
                          <a:rPr lang="en-US" altLang="zh-CN" sz="1600" b="1" i="1" smtClean="0">
                            <a:latin typeface="Cambria Math" panose="02040503050406030204" pitchFamily="18" charset="0"/>
                          </a:rPr>
                          <m:t>𝒋</m:t>
                        </m:r>
                      </m:sub>
                    </m:sSub>
                  </m:oMath>
                </a14:m>
                <a:r>
                  <a:rPr lang="zh-CN" altLang="en-US" sz="1600" dirty="0"/>
                  <a:t>，那么不管 </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𝒙</m:t>
                        </m:r>
                      </m:e>
                      <m:sub>
                        <m:r>
                          <a:rPr lang="en-US" altLang="zh-CN" sz="1600" b="1" i="1" smtClean="0">
                            <a:latin typeface="Cambria Math" panose="02040503050406030204" pitchFamily="18" charset="0"/>
                          </a:rPr>
                          <m:t>𝒋</m:t>
                        </m:r>
                      </m:sub>
                    </m:sSub>
                  </m:oMath>
                </a14:m>
                <a:r>
                  <a:rPr lang="zh-CN" altLang="en-US" sz="1600" b="1" dirty="0"/>
                  <a:t> </a:t>
                </a:r>
                <a:r>
                  <a:rPr lang="zh-CN" altLang="en-US" sz="1600" dirty="0"/>
                  <a:t>附近的 </a:t>
                </a:r>
                <a14:m>
                  <m:oMath xmlns:m="http://schemas.openxmlformats.org/officeDocument/2006/math">
                    <m:r>
                      <a:rPr lang="en-US" altLang="zh-CN" sz="1600" b="0" i="1" smtClean="0">
                        <a:latin typeface="Cambria Math" panose="02040503050406030204" pitchFamily="18" charset="0"/>
                      </a:rPr>
                      <m:t>𝑘</m:t>
                    </m:r>
                  </m:oMath>
                </a14:m>
                <a:r>
                  <a:rPr lang="zh-CN" altLang="en-US" sz="1600" dirty="0"/>
                  <a:t> 近邻点是否包括 </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𝒙</m:t>
                        </m:r>
                      </m:e>
                      <m:sub>
                        <m:r>
                          <a:rPr lang="en-US" altLang="zh-CN" sz="1600" b="1" i="1" smtClean="0">
                            <a:latin typeface="Cambria Math" panose="02040503050406030204" pitchFamily="18" charset="0"/>
                          </a:rPr>
                          <m:t>𝒊</m:t>
                        </m:r>
                      </m:sub>
                    </m:sSub>
                  </m:oMath>
                </a14:m>
                <a:r>
                  <a:rPr lang="zh-CN" altLang="en-US" sz="1600" dirty="0"/>
                  <a:t>，</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𝒊</m:t>
                        </m:r>
                      </m:sub>
                    </m:sSub>
                  </m:oMath>
                </a14:m>
                <a:r>
                  <a:rPr lang="zh-CN" altLang="en-US" sz="1600" b="1" dirty="0"/>
                  <a:t> </a:t>
                </a:r>
                <a:r>
                  <a:rPr lang="zh-CN" altLang="en-US" sz="1600" dirty="0"/>
                  <a:t>和 </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𝒙</m:t>
                        </m:r>
                      </m:e>
                      <m:sub>
                        <m:r>
                          <a:rPr lang="en-US" altLang="zh-CN" sz="1600" b="1" i="1" smtClean="0">
                            <a:latin typeface="Cambria Math" panose="02040503050406030204" pitchFamily="18" charset="0"/>
                          </a:rPr>
                          <m:t>𝒋</m:t>
                        </m:r>
                      </m:sub>
                    </m:sSub>
                  </m:oMath>
                </a14:m>
                <a:r>
                  <a:rPr lang="zh-CN" altLang="en-US" sz="1600" b="1" dirty="0"/>
                  <a:t> </a:t>
                </a:r>
                <a:r>
                  <a:rPr lang="zh-CN" altLang="en-US" sz="1600" dirty="0"/>
                  <a:t>都存在邻接关系，也就是说，</a:t>
                </a:r>
                <a14:m>
                  <m:oMath xmlns:m="http://schemas.openxmlformats.org/officeDocument/2006/math">
                    <m:r>
                      <a:rPr lang="en-US" altLang="zh-CN" sz="1600" b="0" i="1" smtClean="0">
                        <a:latin typeface="Cambria Math" panose="02040503050406030204" pitchFamily="18" charset="0"/>
                      </a:rPr>
                      <m:t>𝑊</m:t>
                    </m:r>
                  </m:oMath>
                </a14:m>
                <a:r>
                  <a:rPr lang="zh-CN" altLang="en-US" sz="1600" dirty="0"/>
                  <a:t> 是一个</a:t>
                </a:r>
                <a:r>
                  <a:rPr lang="zh-CN" altLang="en-US" sz="1600" b="1" dirty="0">
                    <a:solidFill>
                      <a:srgbClr val="FF0000"/>
                    </a:solidFill>
                  </a:rPr>
                  <a:t>实对称矩阵</a:t>
                </a:r>
                <a:r>
                  <a:rPr lang="zh-CN" altLang="en-US" sz="1600" dirty="0"/>
                  <a:t>；另外，通常使用 </a:t>
                </a:r>
                <a:r>
                  <a:rPr lang="en-US" altLang="zh-CN" sz="1600" b="1" dirty="0">
                    <a:solidFill>
                      <a:srgbClr val="FF0000"/>
                    </a:solidFill>
                  </a:rPr>
                  <a:t>KNN</a:t>
                </a:r>
                <a:r>
                  <a:rPr lang="en-US" altLang="zh-CN" sz="1600" dirty="0"/>
                  <a:t> </a:t>
                </a:r>
                <a:r>
                  <a:rPr lang="zh-CN" altLang="en-US" sz="1600" dirty="0"/>
                  <a:t>寻找邻近点，但作者还提出可以使用</a:t>
                </a:r>
                <a:r>
                  <a:rPr lang="zh-CN" altLang="en-US" sz="1600" b="1" dirty="0">
                    <a:solidFill>
                      <a:srgbClr val="FF0000"/>
                    </a:solidFill>
                  </a:rPr>
                  <a:t>距离</a:t>
                </a:r>
                <a:r>
                  <a:rPr lang="zh-CN" altLang="en-US" sz="1600" dirty="0"/>
                  <a:t>判断近邻，即 </a:t>
                </a:r>
                <a14:m>
                  <m:oMath xmlns:m="http://schemas.openxmlformats.org/officeDocument/2006/math">
                    <m:sSup>
                      <m:sSupPr>
                        <m:ctrlPr>
                          <a:rPr lang="en-US" altLang="zh-CN" sz="1600"/>
                        </m:ctrlPr>
                      </m:sSupPr>
                      <m:e>
                        <m:d>
                          <m:dPr>
                            <m:begChr m:val="‖"/>
                            <m:endChr m:val="‖"/>
                            <m:ctrlPr>
                              <a:rPr lang="en-US" altLang="zh-CN" sz="1600"/>
                            </m:ctrlPr>
                          </m:dPr>
                          <m:e>
                            <m:sSub>
                              <m:sSubPr>
                                <m:ctrlPr>
                                  <a:rPr lang="en-US" altLang="zh-CN" sz="1600"/>
                                </m:ctrlPr>
                              </m:sSubPr>
                              <m:e>
                                <m:r>
                                  <a:rPr lang="en-US" altLang="zh-CN" sz="1600"/>
                                  <m:t>𝒙</m:t>
                                </m:r>
                              </m:e>
                              <m:sub>
                                <m:r>
                                  <a:rPr lang="en-US" altLang="zh-CN" sz="1600"/>
                                  <m:t>𝒊</m:t>
                                </m:r>
                              </m:sub>
                            </m:sSub>
                            <m:r>
                              <a:rPr lang="en-US" altLang="zh-CN" sz="1600"/>
                              <m:t>−</m:t>
                            </m:r>
                            <m:sSub>
                              <m:sSubPr>
                                <m:ctrlPr>
                                  <a:rPr lang="en-US" altLang="zh-CN" sz="1600"/>
                                </m:ctrlPr>
                              </m:sSubPr>
                              <m:e>
                                <m:r>
                                  <a:rPr lang="en-US" altLang="zh-CN" sz="1600"/>
                                  <m:t>𝒙</m:t>
                                </m:r>
                              </m:e>
                              <m:sub>
                                <m:r>
                                  <a:rPr lang="en-US" altLang="zh-CN" sz="1600"/>
                                  <m:t>𝒋</m:t>
                                </m:r>
                              </m:sub>
                            </m:sSub>
                          </m:e>
                        </m:d>
                      </m:e>
                      <m:sup>
                        <m:r>
                          <a:rPr lang="en-US" altLang="zh-CN" sz="1600"/>
                          <m:t>2</m:t>
                        </m:r>
                      </m:sup>
                    </m:sSup>
                    <m:r>
                      <a:rPr lang="en-US" altLang="zh-CN" sz="1600"/>
                      <m:t>&lt;</m:t>
                    </m:r>
                    <m:r>
                      <a:rPr lang="en-US" altLang="zh-CN" sz="1600"/>
                      <m:t>𝜖</m:t>
                    </m:r>
                    <m:r>
                      <a:rPr lang="en-US" altLang="zh-CN" sz="1600"/>
                      <m:t>,</m:t>
                    </m:r>
                    <m:r>
                      <a:rPr lang="en-US" altLang="zh-CN" sz="1600"/>
                      <m:t>𝜖</m:t>
                    </m:r>
                    <m:r>
                      <a:rPr lang="en-US" altLang="zh-CN" sz="1600"/>
                      <m:t>&gt;0</m:t>
                    </m:r>
                    <m:r>
                      <a:rPr lang="zh-CN" altLang="en-US" sz="1600"/>
                      <m:t>，</m:t>
                    </m:r>
                  </m:oMath>
                </a14:m>
                <a:r>
                  <a:rPr lang="zh-CN" altLang="en-US" sz="1600" dirty="0"/>
                  <a:t>但是作者也认为其很难把控参数，因此仍然推荐使用 </a:t>
                </a:r>
                <a:r>
                  <a:rPr lang="en-US" altLang="zh-CN" sz="1600" dirty="0"/>
                  <a:t>KNN</a:t>
                </a:r>
                <a:endParaRPr lang="zh-CN" altLang="en-US" sz="1600" dirty="0"/>
              </a:p>
            </p:txBody>
          </p:sp>
        </mc:Choice>
        <mc:Fallback>
          <p:sp>
            <p:nvSpPr>
              <p:cNvPr id="7" name="文本框 6">
                <a:extLst>
                  <a:ext uri="{FF2B5EF4-FFF2-40B4-BE49-F238E27FC236}">
                    <a16:creationId xmlns:a16="http://schemas.microsoft.com/office/drawing/2014/main" id="{4BACF1B5-18A0-48D3-A8E5-40F3708A08A8}"/>
                  </a:ext>
                </a:extLst>
              </p:cNvPr>
              <p:cNvSpPr txBox="1">
                <a:spLocks noRot="1" noChangeAspect="1" noMove="1" noResize="1" noEditPoints="1" noAdjustHandles="1" noChangeArrowheads="1" noChangeShapeType="1" noTextEdit="1"/>
              </p:cNvSpPr>
              <p:nvPr/>
            </p:nvSpPr>
            <p:spPr>
              <a:xfrm>
                <a:off x="618528" y="2338105"/>
                <a:ext cx="7726017" cy="1465786"/>
              </a:xfrm>
              <a:prstGeom prst="rect">
                <a:avLst/>
              </a:prstGeom>
              <a:blipFill>
                <a:blip r:embed="rId6"/>
                <a:stretch>
                  <a:fillRect l="-394" t="-833" b="-45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EDABB787-68B9-4F02-A784-A4D11A67220E}"/>
                  </a:ext>
                </a:extLst>
              </p:cNvPr>
              <p:cNvSpPr txBox="1"/>
              <p:nvPr/>
            </p:nvSpPr>
            <p:spPr>
              <a:xfrm>
                <a:off x="618528" y="3986941"/>
                <a:ext cx="8002011" cy="369332"/>
              </a:xfrm>
              <a:prstGeom prst="rect">
                <a:avLst/>
              </a:prstGeom>
              <a:noFill/>
            </p:spPr>
            <p:txBody>
              <a:bodyPr wrap="square" rtlCol="0">
                <a:spAutoFit/>
              </a:bodyPr>
              <a:lstStyle/>
              <a:p>
                <a:r>
                  <a:rPr lang="zh-CN" altLang="en-US" dirty="0"/>
                  <a:t>对于每个点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dirty="0"/>
                  <a:t>，</a:t>
                </a:r>
                <a14:m>
                  <m:oMath xmlns:m="http://schemas.openxmlformats.org/officeDocument/2006/math">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=1,2,…,</m:t>
                    </m:r>
                    <m:r>
                      <a:rPr lang="en-US" altLang="zh-CN" b="0" i="1" dirty="0" smtClean="0">
                        <a:latin typeface="Cambria Math" panose="02040503050406030204" pitchFamily="18" charset="0"/>
                      </a:rPr>
                      <m:t>𝑛</m:t>
                    </m:r>
                  </m:oMath>
                </a14:m>
                <a:r>
                  <a:rPr lang="zh-CN" altLang="en-US" dirty="0"/>
                  <a:t>，通过</a:t>
                </a:r>
              </a:p>
            </p:txBody>
          </p:sp>
        </mc:Choice>
        <mc:Fallback>
          <p:sp>
            <p:nvSpPr>
              <p:cNvPr id="8" name="文本框 7">
                <a:extLst>
                  <a:ext uri="{FF2B5EF4-FFF2-40B4-BE49-F238E27FC236}">
                    <a16:creationId xmlns:a16="http://schemas.microsoft.com/office/drawing/2014/main" id="{EDABB787-68B9-4F02-A784-A4D11A67220E}"/>
                  </a:ext>
                </a:extLst>
              </p:cNvPr>
              <p:cNvSpPr txBox="1">
                <a:spLocks noRot="1" noChangeAspect="1" noMove="1" noResize="1" noEditPoints="1" noAdjustHandles="1" noChangeArrowheads="1" noChangeShapeType="1" noTextEdit="1"/>
              </p:cNvSpPr>
              <p:nvPr/>
            </p:nvSpPr>
            <p:spPr>
              <a:xfrm>
                <a:off x="618528" y="3986941"/>
                <a:ext cx="8002011" cy="369332"/>
              </a:xfrm>
              <a:prstGeom prst="rect">
                <a:avLst/>
              </a:prstGeom>
              <a:blipFill>
                <a:blip r:embed="rId7"/>
                <a:stretch>
                  <a:fillRect l="-609"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74DB02CB-C47C-4A04-9D21-F6792E992AAA}"/>
                  </a:ext>
                </a:extLst>
              </p:cNvPr>
              <p:cNvSpPr txBox="1"/>
              <p:nvPr/>
            </p:nvSpPr>
            <p:spPr>
              <a:xfrm>
                <a:off x="3410123" y="4422719"/>
                <a:ext cx="2010304" cy="4700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d>
                        </m:e>
                        <m:sup>
                          <m:r>
                            <a:rPr lang="en-US" altLang="zh-CN" b="0" i="1" smtClean="0">
                              <a:latin typeface="Cambria Math" panose="02040503050406030204" pitchFamily="18" charset="0"/>
                            </a:rPr>
                            <m:t>2</m:t>
                          </m:r>
                        </m:sup>
                      </m:sSup>
                    </m:oMath>
                  </m:oMathPara>
                </a14:m>
                <a:endParaRPr lang="zh-CN" altLang="en-US" dirty="0"/>
              </a:p>
            </p:txBody>
          </p:sp>
        </mc:Choice>
        <mc:Fallback>
          <p:sp>
            <p:nvSpPr>
              <p:cNvPr id="11" name="文本框 10">
                <a:extLst>
                  <a:ext uri="{FF2B5EF4-FFF2-40B4-BE49-F238E27FC236}">
                    <a16:creationId xmlns:a16="http://schemas.microsoft.com/office/drawing/2014/main" id="{74DB02CB-C47C-4A04-9D21-F6792E992AAA}"/>
                  </a:ext>
                </a:extLst>
              </p:cNvPr>
              <p:cNvSpPr txBox="1">
                <a:spLocks noRot="1" noChangeAspect="1" noMove="1" noResize="1" noEditPoints="1" noAdjustHandles="1" noChangeArrowheads="1" noChangeShapeType="1" noTextEdit="1"/>
              </p:cNvSpPr>
              <p:nvPr/>
            </p:nvSpPr>
            <p:spPr>
              <a:xfrm>
                <a:off x="3410123" y="4422719"/>
                <a:ext cx="2010304" cy="470065"/>
              </a:xfrm>
              <a:prstGeom prst="rect">
                <a:avLst/>
              </a:prstGeom>
              <a:blipFill>
                <a:blip r:embed="rId8"/>
                <a:stretch>
                  <a:fillRect b="-64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F098EB3F-641A-45A7-A2FD-57086BB8EF8D}"/>
                  </a:ext>
                </a:extLst>
              </p:cNvPr>
              <p:cNvSpPr txBox="1"/>
              <p:nvPr/>
            </p:nvSpPr>
            <p:spPr>
              <a:xfrm>
                <a:off x="618528" y="5143896"/>
                <a:ext cx="7593495" cy="945643"/>
              </a:xfrm>
              <a:prstGeom prst="rect">
                <a:avLst/>
              </a:prstGeom>
              <a:noFill/>
            </p:spPr>
            <p:txBody>
              <a:bodyPr wrap="square" rtlCol="0">
                <a:spAutoFit/>
              </a:bodyPr>
              <a:lstStyle/>
              <a:p>
                <a:r>
                  <a:rPr lang="zh-CN" altLang="en-US" dirty="0"/>
                  <a:t>得到任意两点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b="1" dirty="0"/>
                  <a:t> </a:t>
                </a:r>
                <a:r>
                  <a:rPr lang="zh-CN" altLang="en-US" dirty="0"/>
                  <a:t>与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oMath>
                </a14:m>
                <a:r>
                  <a:rPr lang="zh-CN" altLang="en-US" dirty="0"/>
                  <a:t> 之间的距离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zh-CN" altLang="en-US" i="1">
                        <a:latin typeface="Cambria Math" panose="02040503050406030204" pitchFamily="18" charset="0"/>
                      </a:rPr>
                      <m:t>。</m:t>
                    </m:r>
                  </m:oMath>
                </a14:m>
                <a:r>
                  <a:rPr lang="zh-CN" altLang="en-US" dirty="0"/>
                  <a:t>找到距离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b="1" dirty="0"/>
                  <a:t> </a:t>
                </a:r>
                <a:r>
                  <a:rPr lang="zh-CN" altLang="en-US" dirty="0"/>
                  <a:t>最近的几个点后，为了在降维后仍然保持与这几个点的距离关系，我们希望仅仅为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oMath>
                </a14:m>
                <a:r>
                  <a:rPr lang="zh-CN" altLang="en-US" b="1" i="1" dirty="0"/>
                  <a:t> </a:t>
                </a:r>
                <a:r>
                  <a:rPr lang="zh-CN" altLang="en-US" dirty="0"/>
                  <a:t>的几个近邻点建立邻接关系</a:t>
                </a:r>
              </a:p>
            </p:txBody>
          </p:sp>
        </mc:Choice>
        <mc:Fallback>
          <p:sp>
            <p:nvSpPr>
              <p:cNvPr id="12" name="文本框 11">
                <a:extLst>
                  <a:ext uri="{FF2B5EF4-FFF2-40B4-BE49-F238E27FC236}">
                    <a16:creationId xmlns:a16="http://schemas.microsoft.com/office/drawing/2014/main" id="{F098EB3F-641A-45A7-A2FD-57086BB8EF8D}"/>
                  </a:ext>
                </a:extLst>
              </p:cNvPr>
              <p:cNvSpPr txBox="1">
                <a:spLocks noRot="1" noChangeAspect="1" noMove="1" noResize="1" noEditPoints="1" noAdjustHandles="1" noChangeArrowheads="1" noChangeShapeType="1" noTextEdit="1"/>
              </p:cNvSpPr>
              <p:nvPr/>
            </p:nvSpPr>
            <p:spPr>
              <a:xfrm>
                <a:off x="618528" y="5143896"/>
                <a:ext cx="7593495" cy="945643"/>
              </a:xfrm>
              <a:prstGeom prst="rect">
                <a:avLst/>
              </a:prstGeom>
              <a:blipFill>
                <a:blip r:embed="rId9"/>
                <a:stretch>
                  <a:fillRect l="-642" t="-3226" r="-642" b="-9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266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45" y="188668"/>
            <a:ext cx="2954655" cy="646331"/>
          </a:xfrm>
          <a:prstGeom prst="rect">
            <a:avLst/>
          </a:prstGeom>
        </p:spPr>
        <p:txBody>
          <a:bodyPr wrap="none">
            <a:spAutoFit/>
          </a:bodyPr>
          <a:lstStyle/>
          <a:p>
            <a:pPr defTabSz="457154">
              <a:defRPr/>
            </a:pPr>
            <a:r>
              <a:rPr lang="zh-CN" altLang="en-US" sz="36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构建邻接矩阵</a:t>
            </a:r>
          </a:p>
        </p:txBody>
      </p:sp>
      <p:pic>
        <p:nvPicPr>
          <p:cNvPr id="73" name="Picture 9">
            <a:extLst>
              <a:ext uri="{FF2B5EF4-FFF2-40B4-BE49-F238E27FC236}">
                <a16:creationId xmlns:a16="http://schemas.microsoft.com/office/drawing/2014/main" id="{C54A7C6B-4BBE-4BF8-A1B3-98BF5A605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2" y="851599"/>
            <a:ext cx="9144000" cy="2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a:extLst>
              <a:ext uri="{FF2B5EF4-FFF2-40B4-BE49-F238E27FC236}">
                <a16:creationId xmlns:a16="http://schemas.microsoft.com/office/drawing/2014/main" id="{F3E619A9-C861-4681-9B53-CB88D17370EF}"/>
              </a:ext>
            </a:extLst>
          </p:cNvPr>
          <p:cNvPicPr>
            <a:picLocks noChangeAspect="1"/>
          </p:cNvPicPr>
          <p:nvPr/>
        </p:nvPicPr>
        <p:blipFill>
          <a:blip r:embed="rId4"/>
          <a:stretch>
            <a:fillRect/>
          </a:stretch>
        </p:blipFill>
        <p:spPr>
          <a:xfrm>
            <a:off x="6459835" y="87721"/>
            <a:ext cx="2361905" cy="800000"/>
          </a:xfrm>
          <a:prstGeom prst="rect">
            <a:avLst/>
          </a:prstGeom>
        </p:spPr>
      </p:pic>
      <p:sp>
        <p:nvSpPr>
          <p:cNvPr id="13" name="灯片编号占位符 12"/>
          <p:cNvSpPr>
            <a:spLocks noGrp="1"/>
          </p:cNvSpPr>
          <p:nvPr>
            <p:ph type="sldNum" sz="quarter" idx="12"/>
          </p:nvPr>
        </p:nvSpPr>
        <p:spPr/>
        <p:txBody>
          <a:bodyPr/>
          <a:lstStyle/>
          <a:p>
            <a:pPr defTabSz="457154">
              <a:defRPr/>
            </a:pPr>
            <a:fld id="{4C7C22DE-872A-4FED-AB0B-502B88775D0D}" type="slidenum">
              <a:rPr lang="zh-CN" altLang="en-US">
                <a:solidFill>
                  <a:prstClr val="black">
                    <a:tint val="75000"/>
                  </a:prstClr>
                </a:solidFill>
                <a:latin typeface="Calibri"/>
                <a:ea typeface="等线" panose="02010600030101010101" pitchFamily="2" charset="-122"/>
              </a:rPr>
              <a:pPr defTabSz="457154">
                <a:defRPr/>
              </a:pPr>
              <a:t>9</a:t>
            </a:fld>
            <a:endParaRPr lang="zh-CN" altLang="en-US">
              <a:solidFill>
                <a:prstClr val="black">
                  <a:tint val="75000"/>
                </a:prstClr>
              </a:solidFill>
              <a:latin typeface="Calibri"/>
              <a:ea typeface="等线" panose="02010600030101010101" pitchFamily="2" charset="-122"/>
            </a:endParaRPr>
          </a:p>
        </p:txBody>
      </p:sp>
      <p:sp>
        <p:nvSpPr>
          <p:cNvPr id="19" name="文本框 18">
            <a:extLst>
              <a:ext uri="{FF2B5EF4-FFF2-40B4-BE49-F238E27FC236}">
                <a16:creationId xmlns:a16="http://schemas.microsoft.com/office/drawing/2014/main" id="{89B01937-44D6-4877-BB42-1C849A18B989}"/>
              </a:ext>
            </a:extLst>
          </p:cNvPr>
          <p:cNvSpPr txBox="1"/>
          <p:nvPr/>
        </p:nvSpPr>
        <p:spPr>
          <a:xfrm>
            <a:off x="618645" y="1291976"/>
            <a:ext cx="8203095" cy="369332"/>
          </a:xfrm>
          <a:prstGeom prst="rect">
            <a:avLst/>
          </a:prstGeom>
          <a:noFill/>
        </p:spPr>
        <p:txBody>
          <a:bodyPr wrap="square" rtlCol="0">
            <a:spAutoFit/>
          </a:bodyPr>
          <a:lstStyle/>
          <a:p>
            <a:r>
              <a:rPr lang="zh-CN" altLang="en-US" u="sng" dirty="0"/>
              <a:t>那么肯定就有人要问了</a:t>
            </a:r>
            <a:r>
              <a:rPr lang="zh-CN" altLang="en-US" dirty="0"/>
              <a:t>：</a:t>
            </a:r>
            <a:r>
              <a:rPr lang="zh-CN" altLang="en-US" b="1" dirty="0"/>
              <a:t>那我要怎么为两个点建立邻接关系呢</a:t>
            </a:r>
            <a:r>
              <a:rPr lang="en-US" altLang="zh-CN" b="1" dirty="0"/>
              <a:t>?</a:t>
            </a:r>
            <a:endParaRPr lang="zh-CN" altLang="en-US" b="1" dirty="0"/>
          </a:p>
        </p:txBody>
      </p:sp>
      <p:sp>
        <p:nvSpPr>
          <p:cNvPr id="23" name="文本框 22">
            <a:extLst>
              <a:ext uri="{FF2B5EF4-FFF2-40B4-BE49-F238E27FC236}">
                <a16:creationId xmlns:a16="http://schemas.microsoft.com/office/drawing/2014/main" id="{A72B5FE8-22A9-4CCF-B731-C1BA52A52C47}"/>
              </a:ext>
            </a:extLst>
          </p:cNvPr>
          <p:cNvSpPr txBox="1"/>
          <p:nvPr/>
        </p:nvSpPr>
        <p:spPr>
          <a:xfrm>
            <a:off x="689113" y="1828838"/>
            <a:ext cx="2292626" cy="369332"/>
          </a:xfrm>
          <a:prstGeom prst="rect">
            <a:avLst/>
          </a:prstGeom>
          <a:noFill/>
        </p:spPr>
        <p:txBody>
          <a:bodyPr wrap="square" rtlCol="0">
            <a:spAutoFit/>
          </a:bodyPr>
          <a:lstStyle/>
          <a:p>
            <a:r>
              <a:rPr lang="en-US" altLang="zh-CN" dirty="0"/>
              <a:t>There have 2 </a:t>
            </a:r>
            <a:r>
              <a:rPr lang="zh-CN" altLang="en-US" dirty="0"/>
              <a:t>个方法：</a:t>
            </a:r>
          </a:p>
        </p:txBody>
      </p:sp>
      <p:sp>
        <p:nvSpPr>
          <p:cNvPr id="26" name="文本框 25">
            <a:extLst>
              <a:ext uri="{FF2B5EF4-FFF2-40B4-BE49-F238E27FC236}">
                <a16:creationId xmlns:a16="http://schemas.microsoft.com/office/drawing/2014/main" id="{4F33CE69-FA3B-4B1F-AAFA-B04CC203ED97}"/>
              </a:ext>
            </a:extLst>
          </p:cNvPr>
          <p:cNvSpPr txBox="1"/>
          <p:nvPr/>
        </p:nvSpPr>
        <p:spPr>
          <a:xfrm>
            <a:off x="3028122" y="1828838"/>
            <a:ext cx="3823252" cy="646331"/>
          </a:xfrm>
          <a:prstGeom prst="rect">
            <a:avLst/>
          </a:prstGeom>
          <a:noFill/>
        </p:spPr>
        <p:txBody>
          <a:bodyPr wrap="square" rtlCol="0">
            <a:spAutoFit/>
          </a:bodyPr>
          <a:lstStyle/>
          <a:p>
            <a:pPr marL="342900" indent="-342900">
              <a:buAutoNum type="arabicParenBoth"/>
            </a:pPr>
            <a:r>
              <a:rPr lang="en-US" altLang="zh-CN" dirty="0"/>
              <a:t>0 / 1</a:t>
            </a:r>
          </a:p>
          <a:p>
            <a:pPr marL="342900" indent="-342900">
              <a:buAutoNum type="arabicParenBoth"/>
            </a:pPr>
            <a:r>
              <a:rPr lang="en-US" altLang="zh-CN" dirty="0"/>
              <a:t>Heat kernel function</a:t>
            </a:r>
            <a:endParaRPr lang="zh-CN" altLang="en-US" dirty="0"/>
          </a:p>
        </p:txBody>
      </p:sp>
      <p:sp>
        <p:nvSpPr>
          <p:cNvPr id="27" name="文本框 26">
            <a:extLst>
              <a:ext uri="{FF2B5EF4-FFF2-40B4-BE49-F238E27FC236}">
                <a16:creationId xmlns:a16="http://schemas.microsoft.com/office/drawing/2014/main" id="{F42AC348-1579-495D-BA4A-C10E740AC583}"/>
              </a:ext>
            </a:extLst>
          </p:cNvPr>
          <p:cNvSpPr txBox="1"/>
          <p:nvPr/>
        </p:nvSpPr>
        <p:spPr>
          <a:xfrm>
            <a:off x="689113" y="2959937"/>
            <a:ext cx="7626626" cy="369332"/>
          </a:xfrm>
          <a:prstGeom prst="rect">
            <a:avLst/>
          </a:prstGeom>
          <a:noFill/>
        </p:spPr>
        <p:txBody>
          <a:bodyPr wrap="square" rtlCol="0">
            <a:spAutoFit/>
          </a:bodyPr>
          <a:lstStyle/>
          <a:p>
            <a:r>
              <a:rPr lang="zh-CN" altLang="en-US" b="1" dirty="0"/>
              <a:t>粗暴</a:t>
            </a:r>
            <a:r>
              <a:rPr lang="zh-CN" altLang="en-US" dirty="0"/>
              <a:t>方法：用 </a:t>
            </a:r>
            <a:r>
              <a:rPr lang="en-US" altLang="zh-CN" dirty="0"/>
              <a:t>1</a:t>
            </a:r>
            <a:r>
              <a:rPr lang="zh-CN" altLang="en-US" dirty="0"/>
              <a:t> 代表邻接，用 </a:t>
            </a:r>
            <a:r>
              <a:rPr lang="en-US" altLang="zh-CN" dirty="0"/>
              <a:t>0 </a:t>
            </a:r>
            <a:r>
              <a:rPr lang="zh-CN" altLang="en-US" dirty="0"/>
              <a:t>代表不邻接</a:t>
            </a:r>
          </a:p>
        </p:txBody>
      </p:sp>
      <p:sp>
        <p:nvSpPr>
          <p:cNvPr id="30" name="文本框 29">
            <a:extLst>
              <a:ext uri="{FF2B5EF4-FFF2-40B4-BE49-F238E27FC236}">
                <a16:creationId xmlns:a16="http://schemas.microsoft.com/office/drawing/2014/main" id="{6A2284E7-DCFB-4D08-BF59-3FED6522FF09}"/>
              </a:ext>
            </a:extLst>
          </p:cNvPr>
          <p:cNvSpPr txBox="1"/>
          <p:nvPr/>
        </p:nvSpPr>
        <p:spPr>
          <a:xfrm>
            <a:off x="689113" y="3493837"/>
            <a:ext cx="4876800" cy="369332"/>
          </a:xfrm>
          <a:prstGeom prst="rect">
            <a:avLst/>
          </a:prstGeom>
          <a:noFill/>
        </p:spPr>
        <p:txBody>
          <a:bodyPr wrap="square" rtlCol="0">
            <a:spAutoFit/>
          </a:bodyPr>
          <a:lstStyle/>
          <a:p>
            <a:r>
              <a:rPr lang="zh-CN" altLang="en-US" b="1" dirty="0"/>
              <a:t>讲究</a:t>
            </a:r>
            <a:r>
              <a:rPr lang="zh-CN" altLang="en-US" dirty="0"/>
              <a:t>方法：用热核函数（</a:t>
            </a:r>
            <a:r>
              <a:rPr lang="en-US" altLang="zh-CN" dirty="0"/>
              <a:t>heat kernel function</a:t>
            </a:r>
            <a:r>
              <a:rPr lang="zh-CN" altLang="en-US" dirty="0"/>
              <a:t>）</a:t>
            </a:r>
          </a:p>
        </p:txBody>
      </p:sp>
      <p:pic>
        <p:nvPicPr>
          <p:cNvPr id="31" name="图片 30">
            <a:extLst>
              <a:ext uri="{FF2B5EF4-FFF2-40B4-BE49-F238E27FC236}">
                <a16:creationId xmlns:a16="http://schemas.microsoft.com/office/drawing/2014/main" id="{D3AA9296-6E58-4020-B738-7921733B92CD}"/>
              </a:ext>
            </a:extLst>
          </p:cNvPr>
          <p:cNvPicPr>
            <a:picLocks noChangeAspect="1"/>
          </p:cNvPicPr>
          <p:nvPr/>
        </p:nvPicPr>
        <p:blipFill>
          <a:blip r:embed="rId5"/>
          <a:stretch>
            <a:fillRect/>
          </a:stretch>
        </p:blipFill>
        <p:spPr>
          <a:xfrm>
            <a:off x="6240324" y="1731589"/>
            <a:ext cx="2679838" cy="1994002"/>
          </a:xfrm>
          <a:prstGeom prst="rect">
            <a:avLst/>
          </a:prstGeom>
        </p:spPr>
      </p:pic>
      <p:sp>
        <p:nvSpPr>
          <p:cNvPr id="34" name="文本框 33">
            <a:extLst>
              <a:ext uri="{FF2B5EF4-FFF2-40B4-BE49-F238E27FC236}">
                <a16:creationId xmlns:a16="http://schemas.microsoft.com/office/drawing/2014/main" id="{271A8274-6390-46BE-985B-4C9AEA9E4191}"/>
              </a:ext>
            </a:extLst>
          </p:cNvPr>
          <p:cNvSpPr txBox="1"/>
          <p:nvPr/>
        </p:nvSpPr>
        <p:spPr>
          <a:xfrm>
            <a:off x="618645" y="4056470"/>
            <a:ext cx="5870713" cy="307777"/>
          </a:xfrm>
          <a:prstGeom prst="rect">
            <a:avLst/>
          </a:prstGeom>
          <a:noFill/>
        </p:spPr>
        <p:txBody>
          <a:bodyPr wrap="square" rtlCol="0">
            <a:spAutoFit/>
          </a:bodyPr>
          <a:lstStyle/>
          <a:p>
            <a:r>
              <a:rPr lang="zh-CN" altLang="en-US" sz="1400" dirty="0"/>
              <a:t>（热核函数涉及热力学，因此函数命名来源不详细赘述）</a:t>
            </a:r>
          </a:p>
        </p:txBody>
      </p:sp>
      <p:sp>
        <p:nvSpPr>
          <p:cNvPr id="35" name="文本框 34">
            <a:extLst>
              <a:ext uri="{FF2B5EF4-FFF2-40B4-BE49-F238E27FC236}">
                <a16:creationId xmlns:a16="http://schemas.microsoft.com/office/drawing/2014/main" id="{B9D031CA-59F9-4E8A-AE18-0CEA40BD6706}"/>
              </a:ext>
            </a:extLst>
          </p:cNvPr>
          <p:cNvSpPr txBox="1"/>
          <p:nvPr/>
        </p:nvSpPr>
        <p:spPr>
          <a:xfrm>
            <a:off x="689113" y="4856305"/>
            <a:ext cx="7898296" cy="369332"/>
          </a:xfrm>
          <a:prstGeom prst="rect">
            <a:avLst/>
          </a:prstGeom>
          <a:noFill/>
        </p:spPr>
        <p:txBody>
          <a:bodyPr wrap="square" rtlCol="0">
            <a:spAutoFit/>
          </a:bodyPr>
          <a:lstStyle/>
          <a:p>
            <a:r>
              <a:rPr lang="zh-CN" altLang="en-US" dirty="0"/>
              <a:t>热核函数可以认为是权重，即越靠近的点，权重越大（远亲不如近邻）</a:t>
            </a:r>
          </a:p>
        </p:txBody>
      </p:sp>
    </p:spTree>
    <p:extLst>
      <p:ext uri="{BB962C8B-B14F-4D97-AF65-F5344CB8AC3E}">
        <p14:creationId xmlns:p14="http://schemas.microsoft.com/office/powerpoint/2010/main" val="249105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40000"/>
            <a:lumOff val="60000"/>
          </a:schemeClr>
        </a:solidFill>
      </a:spPr>
      <a:bodyPr rtlCol="0" anchor="ctr"/>
      <a:lstStyle>
        <a:defPPr algn="ctr">
          <a:defRPr dirty="0">
            <a:solidFill>
              <a:schemeClr val="accent6">
                <a:lumMod val="7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3208</TotalTime>
  <Words>1822</Words>
  <Application>Microsoft Office PowerPoint</Application>
  <PresentationFormat>全屏显示(4:3)</PresentationFormat>
  <Paragraphs>186</Paragraphs>
  <Slides>25</Slides>
  <Notes>25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6" baseType="lpstr">
      <vt:lpstr>等线</vt:lpstr>
      <vt:lpstr>等线 Light</vt:lpstr>
      <vt:lpstr>微软雅黑</vt:lpstr>
      <vt:lpstr>Arial</vt:lpstr>
      <vt:lpstr>Calibri</vt:lpstr>
      <vt:lpstr>Calibri Light</vt:lpstr>
      <vt:lpstr>Cambria Math</vt:lpstr>
      <vt:lpstr>Times New Roman</vt:lpstr>
      <vt:lpstr>Wingdings</vt:lpstr>
      <vt:lpstr>1_Office 主题​​</vt:lpstr>
      <vt:lpstr>Equation</vt:lpstr>
      <vt:lpstr>Laplacian Eigenmaps for Dimensionality Reduction and Data Representation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Laplacian Eigenmaps for Dimensionality Reduction and Data Representation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Spectral Regression: A Unified Approach for Sparse Subspace Learning</dc:title>
  <dc:creator>岱 Joker</dc:creator>
  <cp:lastModifiedBy>c c</cp:lastModifiedBy>
  <cp:revision>168</cp:revision>
  <dcterms:created xsi:type="dcterms:W3CDTF">2020-03-22T07:51:28Z</dcterms:created>
  <dcterms:modified xsi:type="dcterms:W3CDTF">2020-05-10T13:18:54Z</dcterms:modified>
</cp:coreProperties>
</file>